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5" r:id="rId3"/>
    <p:sldId id="313" r:id="rId4"/>
    <p:sldId id="314" r:id="rId5"/>
    <p:sldId id="320" r:id="rId6"/>
    <p:sldId id="311" r:id="rId7"/>
    <p:sldId id="312" r:id="rId8"/>
    <p:sldId id="301" r:id="rId9"/>
    <p:sldId id="309" r:id="rId10"/>
    <p:sldId id="310" r:id="rId11"/>
    <p:sldId id="298" r:id="rId12"/>
    <p:sldId id="315" r:id="rId13"/>
    <p:sldId id="316" r:id="rId14"/>
    <p:sldId id="317" r:id="rId15"/>
    <p:sldId id="318" r:id="rId16"/>
    <p:sldId id="319" r:id="rId17"/>
    <p:sldId id="302" r:id="rId18"/>
    <p:sldId id="303" r:id="rId19"/>
    <p:sldId id="328" r:id="rId20"/>
    <p:sldId id="264" r:id="rId21"/>
    <p:sldId id="306" r:id="rId22"/>
    <p:sldId id="307" r:id="rId23"/>
    <p:sldId id="308" r:id="rId24"/>
    <p:sldId id="321" r:id="rId25"/>
    <p:sldId id="322" r:id="rId26"/>
    <p:sldId id="329" r:id="rId27"/>
    <p:sldId id="330" r:id="rId28"/>
    <p:sldId id="323" r:id="rId29"/>
    <p:sldId id="324" r:id="rId30"/>
    <p:sldId id="325" r:id="rId31"/>
    <p:sldId id="326" r:id="rId32"/>
    <p:sldId id="327" r:id="rId33"/>
    <p:sldId id="331" r:id="rId34"/>
    <p:sldId id="332" r:id="rId35"/>
    <p:sldId id="333" r:id="rId36"/>
    <p:sldId id="334" r:id="rId3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l-PL"/>
              <a:t>Kliknij, aby edytować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l-PL"/>
              <a:t>Kliknij, aby edytować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l-PL"/>
              <a:t>Kliknij, aby edytować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l-PL"/>
              <a:t>Kliknij, aby edytować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7/4/2018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7/4/2018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emf"/><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335213" y="2209800"/>
            <a:ext cx="8915399" cy="2262781"/>
          </a:xfrm>
        </p:spPr>
        <p:txBody>
          <a:bodyPr>
            <a:normAutofit fontScale="90000"/>
          </a:bodyPr>
          <a:lstStyle/>
          <a:p>
            <a:r>
              <a:rPr lang="pl-PL" dirty="0">
                <a:solidFill>
                  <a:schemeClr val="accent6">
                    <a:lumMod val="50000"/>
                  </a:schemeClr>
                </a:solidFill>
              </a:rPr>
              <a:t>„</a:t>
            </a:r>
            <a:r>
              <a:rPr lang="pl-PL" sz="3600" b="1" dirty="0">
                <a:solidFill>
                  <a:schemeClr val="accent6">
                    <a:lumMod val="50000"/>
                  </a:schemeClr>
                </a:solidFill>
              </a:rPr>
              <a:t>Rozwój terenów zieleni w Gminie Nowy Tomyśl poprzez tworzenie i odnowienie  terenów zieleni w celu poprawy jakości środowiska”. </a:t>
            </a:r>
            <a:r>
              <a:rPr lang="pl-PL" sz="3600" dirty="0"/>
              <a:t>– Park Feliksa</a:t>
            </a:r>
          </a:p>
        </p:txBody>
      </p:sp>
      <p:sp>
        <p:nvSpPr>
          <p:cNvPr id="3" name="Podtytuł 2"/>
          <p:cNvSpPr>
            <a:spLocks noGrp="1"/>
          </p:cNvSpPr>
          <p:nvPr>
            <p:ph type="subTitle" idx="1"/>
          </p:nvPr>
        </p:nvSpPr>
        <p:spPr>
          <a:xfrm>
            <a:off x="2538413" y="4637679"/>
            <a:ext cx="8915399" cy="1126283"/>
          </a:xfrm>
        </p:spPr>
        <p:txBody>
          <a:bodyPr/>
          <a:lstStyle/>
          <a:p>
            <a:pPr algn="ctr"/>
            <a:r>
              <a:rPr lang="pl-PL" dirty="0"/>
              <a:t> </a:t>
            </a:r>
          </a:p>
        </p:txBody>
      </p:sp>
      <p:pic>
        <p:nvPicPr>
          <p:cNvPr id="5" name="grafika1">
            <a:extLst>
              <a:ext uri="{FF2B5EF4-FFF2-40B4-BE49-F238E27FC236}">
                <a16:creationId xmlns:a16="http://schemas.microsoft.com/office/drawing/2014/main" id="{CEF5C7BA-7BCB-4687-895E-298503EAA919}"/>
              </a:ext>
            </a:extLst>
          </p:cNvPr>
          <p:cNvPicPr/>
          <p:nvPr/>
        </p:nvPicPr>
        <p:blipFill>
          <a:blip r:embed="rId2">
            <a:lum/>
            <a:alphaModFix/>
          </a:blip>
          <a:srcRect/>
          <a:stretch>
            <a:fillRect/>
          </a:stretch>
        </p:blipFill>
        <p:spPr>
          <a:xfrm>
            <a:off x="5669711" y="802570"/>
            <a:ext cx="668020" cy="710565"/>
          </a:xfrm>
          <a:prstGeom prst="rect">
            <a:avLst/>
          </a:prstGeom>
          <a:ln>
            <a:noFill/>
            <a:prstDash/>
          </a:ln>
        </p:spPr>
      </p:pic>
      <p:pic>
        <p:nvPicPr>
          <p:cNvPr id="4" name="Obraz 3">
            <a:extLst>
              <a:ext uri="{FF2B5EF4-FFF2-40B4-BE49-F238E27FC236}">
                <a16:creationId xmlns:a16="http://schemas.microsoft.com/office/drawing/2014/main" id="{19127D5E-ED16-45DB-A5D8-98E939ADCB8A}"/>
              </a:ext>
            </a:extLst>
          </p:cNvPr>
          <p:cNvPicPr>
            <a:picLocks noChangeAspect="1"/>
          </p:cNvPicPr>
          <p:nvPr/>
        </p:nvPicPr>
        <p:blipFill>
          <a:blip r:embed="rId3"/>
          <a:stretch>
            <a:fillRect/>
          </a:stretch>
        </p:blipFill>
        <p:spPr>
          <a:xfrm>
            <a:off x="3131818" y="4757303"/>
            <a:ext cx="6411826" cy="887033"/>
          </a:xfrm>
          <a:prstGeom prst="rect">
            <a:avLst/>
          </a:prstGeom>
        </p:spPr>
      </p:pic>
    </p:spTree>
    <p:extLst>
      <p:ext uri="{BB962C8B-B14F-4D97-AF65-F5344CB8AC3E}">
        <p14:creationId xmlns:p14="http://schemas.microsoft.com/office/powerpoint/2010/main" val="1372729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A52BCA-D31E-48B3-B7FF-DBFA0AA493F3}"/>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B5518229-1247-435E-B62F-D5F74CF16B9B}"/>
              </a:ext>
            </a:extLst>
          </p:cNvPr>
          <p:cNvSpPr>
            <a:spLocks noGrp="1"/>
          </p:cNvSpPr>
          <p:nvPr>
            <p:ph idx="1"/>
          </p:nvPr>
        </p:nvSpPr>
        <p:spPr/>
        <p:txBody>
          <a:bodyPr>
            <a:normAutofit/>
          </a:bodyPr>
          <a:lstStyle/>
          <a:p>
            <a:r>
              <a:rPr lang="pl-PL" b="1" dirty="0"/>
              <a:t>Strefa C – strefa najbliższego otoczenia Ogrodu Zoologicznego </a:t>
            </a:r>
            <a:r>
              <a:rPr lang="pl-PL" dirty="0"/>
              <a:t>  2,2 ha</a:t>
            </a:r>
          </a:p>
          <a:p>
            <a:pPr algn="just"/>
            <a:r>
              <a:rPr lang="pl-PL" sz="1600" dirty="0"/>
              <a:t>W celu podniesienia rangi miejsca, znajdującego się w najbliższym otoczeniu wejścia głównego do parku, Zoo i niezwykle urokliwych stawów, przyciągających duże ilości spacerowiczów, powstaną w tej strefie miejsca z łąkami kwietnymi, będące zaczątkiem tzw. Ogrodu Zmysłów.  Na łąkach wyznaczone zostaną meandrujące trawiaste ścieżki pozwalające na bezpośredni kontakt z florą i fauną. W ich obrębie dokona się nasadzeń drzew miododajnych i owocowych.   </a:t>
            </a:r>
          </a:p>
          <a:p>
            <a:pPr algn="just"/>
            <a:r>
              <a:rPr lang="pl-PL" sz="1600" dirty="0"/>
              <a:t>Wprowadzony zostanie nowy układ  nasadzeń, w celu zwiększenia bioróżnorodności.</a:t>
            </a:r>
          </a:p>
          <a:p>
            <a:pPr algn="just"/>
            <a:r>
              <a:rPr lang="pl-PL" sz="1600" dirty="0"/>
              <a:t>Wprowadzony i rozbudowany zostanie układ ścieżek, wykorzystujący istniejące aleje drzew. </a:t>
            </a:r>
          </a:p>
          <a:p>
            <a:pPr algn="just"/>
            <a:r>
              <a:rPr lang="pl-PL" sz="1600" dirty="0"/>
              <a:t>Utworzone zostanie miejsce do gry w szachy na świeżym powietrzu </a:t>
            </a:r>
          </a:p>
        </p:txBody>
      </p:sp>
    </p:spTree>
    <p:extLst>
      <p:ext uri="{BB962C8B-B14F-4D97-AF65-F5344CB8AC3E}">
        <p14:creationId xmlns:p14="http://schemas.microsoft.com/office/powerpoint/2010/main" val="1303138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581C95-EF54-47F0-99E9-3104448C73AD}"/>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640F0A53-414C-4873-AD7B-667048B7E6BD}"/>
              </a:ext>
            </a:extLst>
          </p:cNvPr>
          <p:cNvSpPr>
            <a:spLocks noGrp="1"/>
          </p:cNvSpPr>
          <p:nvPr>
            <p:ph idx="1"/>
          </p:nvPr>
        </p:nvSpPr>
        <p:spPr/>
        <p:txBody>
          <a:bodyPr>
            <a:normAutofit fontScale="85000" lnSpcReduction="20000"/>
          </a:bodyPr>
          <a:lstStyle/>
          <a:p>
            <a:pPr algn="just"/>
            <a:r>
              <a:rPr lang="pl-PL" b="1" dirty="0"/>
              <a:t>Strefa D – drugie główne wejście od ul. H. Sienkiewicza  </a:t>
            </a:r>
            <a:r>
              <a:rPr lang="pl-PL" dirty="0"/>
              <a:t>  2,85 ha</a:t>
            </a:r>
          </a:p>
          <a:p>
            <a:pPr algn="just"/>
            <a:r>
              <a:rPr lang="pl-PL" dirty="0"/>
              <a:t>Nastąpi uczytelnienie strefy wejściowej poprzez oczyszczenie schodów, dokonanie rozbiórki betonowych krawężników i wprowadzenie nowych nasadzeń drzew i krzewów ozdobnych. Dla podkreślenia znaczenia strefy wejścia utworzony zostanie szpaler z drzew (grab kolumnowy), a wzdłuż ciągu komunikacyjnego posadzone zostaną róże okrywowe. W ten sposób planuje się również wyeksponowanie samolotu, który stanie się widoczny już w momencie wejścia do parku. </a:t>
            </a:r>
          </a:p>
          <a:p>
            <a:pPr algn="just"/>
            <a:r>
              <a:rPr lang="pl-PL" dirty="0"/>
              <a:t>Zostaną odtworzone i obsadzone roślinami skarpy znajdujące się w okolicy stawów. Do użytku zostaną włączone nowe ścieżki, zachęcające jednocześnie do odkrywania miejsc wyłączonych do tej pory z użytku.  Pomiędzy skarpami zostanie odtworzona i wyeksponowana oś widokowa łącząca ul. Sienkiewicza ze stawami. </a:t>
            </a:r>
          </a:p>
          <a:p>
            <a:pPr algn="just"/>
            <a:r>
              <a:rPr lang="pl-PL" dirty="0"/>
              <a:t>Nastąpi przeniesienie boiska do gry w koszykówkę do powstającej strefy sportu, a w miejscu tym utworzony zostanie trawnik rekreacyjny.</a:t>
            </a:r>
          </a:p>
          <a:p>
            <a:pPr marL="0" indent="0" algn="just">
              <a:buNone/>
            </a:pPr>
            <a:endParaRPr lang="pl-PL" dirty="0"/>
          </a:p>
          <a:p>
            <a:pPr marL="0" indent="0">
              <a:buNone/>
            </a:pPr>
            <a:r>
              <a:rPr lang="pl-PL" dirty="0"/>
              <a:t>  </a:t>
            </a:r>
          </a:p>
        </p:txBody>
      </p:sp>
    </p:spTree>
    <p:extLst>
      <p:ext uri="{BB962C8B-B14F-4D97-AF65-F5344CB8AC3E}">
        <p14:creationId xmlns:p14="http://schemas.microsoft.com/office/powerpoint/2010/main" val="147123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0147F8-98A2-414E-9C5F-459323D660E8}"/>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5CA6DF61-DD8F-4941-830E-59896105C75C}"/>
              </a:ext>
            </a:extLst>
          </p:cNvPr>
          <p:cNvSpPr>
            <a:spLocks noGrp="1"/>
          </p:cNvSpPr>
          <p:nvPr>
            <p:ph idx="1"/>
          </p:nvPr>
        </p:nvSpPr>
        <p:spPr/>
        <p:txBody>
          <a:bodyPr>
            <a:normAutofit/>
          </a:bodyPr>
          <a:lstStyle/>
          <a:p>
            <a:pPr algn="just"/>
            <a:r>
              <a:rPr lang="pl-PL" b="1" dirty="0"/>
              <a:t>Strefa E – zagajnik świerkowy z przylegającą łąką</a:t>
            </a:r>
            <a:r>
              <a:rPr lang="pl-PL" dirty="0"/>
              <a:t>   1,6 ha</a:t>
            </a:r>
          </a:p>
          <a:p>
            <a:pPr algn="just"/>
            <a:r>
              <a:rPr lang="pl-PL" dirty="0"/>
              <a:t>W zagajniku przeprowadzone zostaną ciecia pielęgnacyjne drzew oraz  usunięte zostaną drzewa w złym stanie fitosanitarnym. Rozebrane zostaną betonowe krawężniki. </a:t>
            </a:r>
          </a:p>
          <a:p>
            <a:pPr algn="just"/>
            <a:r>
              <a:rPr lang="pl-PL" dirty="0"/>
              <a:t>Wprowadzony zostanie nowy układ nasadzeń wraz z odtworzeniem runa leśnego i wprowadzeniem warstwy krzewów.  </a:t>
            </a:r>
          </a:p>
          <a:p>
            <a:pPr algn="just"/>
            <a:r>
              <a:rPr lang="pl-PL" dirty="0"/>
              <a:t> Powstaną nowe terenowe ścieżki. </a:t>
            </a:r>
          </a:p>
          <a:p>
            <a:pPr algn="just"/>
            <a:r>
              <a:rPr lang="pl-PL" dirty="0"/>
              <a:t>Po udrożnieniu rowów melioracyjnych  utworzona zostanie łąka kwietna.</a:t>
            </a:r>
          </a:p>
          <a:p>
            <a:pPr marL="0" indent="0" algn="just">
              <a:buNone/>
            </a:pPr>
            <a:r>
              <a:rPr lang="pl-PL" dirty="0"/>
              <a:t> </a:t>
            </a:r>
          </a:p>
          <a:p>
            <a:pPr marL="0" indent="0">
              <a:buNone/>
            </a:pPr>
            <a:r>
              <a:rPr lang="pl-PL" dirty="0"/>
              <a:t> </a:t>
            </a:r>
          </a:p>
          <a:p>
            <a:endParaRPr lang="pl-PL" dirty="0"/>
          </a:p>
        </p:txBody>
      </p:sp>
    </p:spTree>
    <p:extLst>
      <p:ext uri="{BB962C8B-B14F-4D97-AF65-F5344CB8AC3E}">
        <p14:creationId xmlns:p14="http://schemas.microsoft.com/office/powerpoint/2010/main" val="3884955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DB9F97-9CA1-49AC-A067-1C82857655A8}"/>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4B79A7A3-4D76-4754-86E0-68328432D64E}"/>
              </a:ext>
            </a:extLst>
          </p:cNvPr>
          <p:cNvSpPr>
            <a:spLocks noGrp="1"/>
          </p:cNvSpPr>
          <p:nvPr>
            <p:ph idx="1"/>
          </p:nvPr>
        </p:nvSpPr>
        <p:spPr/>
        <p:txBody>
          <a:bodyPr/>
          <a:lstStyle/>
          <a:p>
            <a:pPr algn="just"/>
            <a:r>
              <a:rPr lang="pl-PL" b="1" dirty="0"/>
              <a:t>Strefa F – teren dawnego cmentarza Ewangelickiego</a:t>
            </a:r>
            <a:r>
              <a:rPr lang="pl-PL" dirty="0"/>
              <a:t>    1,53 ha</a:t>
            </a:r>
          </a:p>
          <a:p>
            <a:pPr algn="just"/>
            <a:r>
              <a:rPr lang="pl-PL" dirty="0"/>
              <a:t>Teren ten zostanie udostępniony poprzez oczyszczenie schodów i wytyczenie ścieżek.</a:t>
            </a:r>
          </a:p>
          <a:p>
            <a:pPr algn="just"/>
            <a:r>
              <a:rPr lang="pl-PL" dirty="0"/>
              <a:t>Rozebrana zostanie  nawierzchnia betonowa wokół drzewa, a murki okalające zostaną wyczyszczone . </a:t>
            </a:r>
          </a:p>
          <a:p>
            <a:pPr algn="just"/>
            <a:r>
              <a:rPr lang="pl-PL" dirty="0"/>
              <a:t>Nastąpi uformowanie skarp  i ich obsadzenie roślinnością zadarniającą. </a:t>
            </a:r>
          </a:p>
          <a:p>
            <a:pPr algn="just"/>
            <a:r>
              <a:rPr lang="pl-PL" dirty="0"/>
              <a:t>Rekultywacja tego terenu będzie polegała na  odtworzenie runa leśnego i wprowadzeniu warstwy krzewów.   </a:t>
            </a:r>
          </a:p>
          <a:p>
            <a:pPr algn="just"/>
            <a:r>
              <a:rPr lang="pl-PL" dirty="0"/>
              <a:t>W miejscu dawnego cmentarza ewangelickiego dokona się nowych nasadzeń ozdobnych  o zmienności kwitnienia.</a:t>
            </a:r>
          </a:p>
          <a:p>
            <a:endParaRPr lang="pl-PL" dirty="0"/>
          </a:p>
        </p:txBody>
      </p:sp>
    </p:spTree>
    <p:extLst>
      <p:ext uri="{BB962C8B-B14F-4D97-AF65-F5344CB8AC3E}">
        <p14:creationId xmlns:p14="http://schemas.microsoft.com/office/powerpoint/2010/main" val="2993754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04690E-3093-4B42-9018-87760AA0BAA6}"/>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24607544-ECE3-437C-98FC-2DD2248B3DC8}"/>
              </a:ext>
            </a:extLst>
          </p:cNvPr>
          <p:cNvSpPr>
            <a:spLocks noGrp="1"/>
          </p:cNvSpPr>
          <p:nvPr>
            <p:ph idx="1"/>
          </p:nvPr>
        </p:nvSpPr>
        <p:spPr/>
        <p:txBody>
          <a:bodyPr/>
          <a:lstStyle/>
          <a:p>
            <a:pPr algn="just"/>
            <a:r>
              <a:rPr lang="pl-PL" b="1" dirty="0"/>
              <a:t>Strefa G – strefa lasów</a:t>
            </a:r>
            <a:r>
              <a:rPr lang="pl-PL" dirty="0"/>
              <a:t>    3,87 ha</a:t>
            </a:r>
          </a:p>
          <a:p>
            <a:pPr algn="just"/>
            <a:endParaRPr lang="pl-PL" dirty="0"/>
          </a:p>
          <a:p>
            <a:pPr algn="just"/>
            <a:r>
              <a:rPr lang="pl-PL" dirty="0"/>
              <a:t>Na tym obszarze nie podejmuje się żadnych działań. Teren ten celowo nie zostanie oczyszczony. Ma pozostać jako naturalna enklawa dla zwierząt i roślin.</a:t>
            </a:r>
          </a:p>
          <a:p>
            <a:endParaRPr lang="pl-PL" dirty="0"/>
          </a:p>
        </p:txBody>
      </p:sp>
    </p:spTree>
    <p:extLst>
      <p:ext uri="{BB962C8B-B14F-4D97-AF65-F5344CB8AC3E}">
        <p14:creationId xmlns:p14="http://schemas.microsoft.com/office/powerpoint/2010/main" val="3446505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53FA08-B20B-4DC1-8EC8-DEC6AEABE992}"/>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21323C19-B262-4883-9030-EC713125C604}"/>
              </a:ext>
            </a:extLst>
          </p:cNvPr>
          <p:cNvSpPr>
            <a:spLocks noGrp="1"/>
          </p:cNvSpPr>
          <p:nvPr>
            <p:ph idx="1"/>
          </p:nvPr>
        </p:nvSpPr>
        <p:spPr/>
        <p:txBody>
          <a:bodyPr>
            <a:normAutofit fontScale="92500" lnSpcReduction="10000"/>
          </a:bodyPr>
          <a:lstStyle/>
          <a:p>
            <a:pPr algn="just"/>
            <a:r>
              <a:rPr lang="pl-PL" b="1" dirty="0"/>
              <a:t>Strefa H – zdegradowane tereny – strefa sportu i rekreacji</a:t>
            </a:r>
            <a:r>
              <a:rPr lang="pl-PL" dirty="0"/>
              <a:t>    4,36 ha</a:t>
            </a:r>
          </a:p>
          <a:p>
            <a:pPr algn="just"/>
            <a:r>
              <a:rPr lang="pl-PL" dirty="0"/>
              <a:t>Prace będą polegały w pierwszej kolejności na oczyszczeniu   i odchwaszczeniu terenu.  Nastąpi usunięcie wszystkich samosiewów (do 25 cm u podstawy pnia) i odrostów drzew oraz gatunków drzew inwazyjnych, chorych lub w złym stanie fitosanitarnym.  </a:t>
            </a:r>
          </a:p>
          <a:p>
            <a:pPr algn="just"/>
            <a:r>
              <a:rPr lang="pl-PL" dirty="0"/>
              <a:t>Nastąpi demontaż elementów betonowych.  Usunięcie gruzu betonowego zalegającego na tym obszarze.  Usunięcie i wywiezienie dzikich składowisk  śmieci i odpadów pochodzenia organicznego.  </a:t>
            </a:r>
          </a:p>
          <a:p>
            <a:pPr algn="just"/>
            <a:r>
              <a:rPr lang="pl-PL" dirty="0"/>
              <a:t>Rekultywacja tego terenu polegać będzie na  odtworzeniu runa leśnego, wprowadzeniu warstwy krzewów jako strefy buforowej. Wprowadzeniu bioróżnorodności poprzez utworzenie łąki kwietnej. </a:t>
            </a:r>
          </a:p>
          <a:p>
            <a:pPr algn="just"/>
            <a:r>
              <a:rPr lang="pl-PL" dirty="0"/>
              <a:t>Ponadto nastąpi przeniesienie do tej strefy siłowni zewnętrznej, boiska do koszykówki oraz piłki plażowej. Wykonany zostanie tor do buli.  </a:t>
            </a:r>
          </a:p>
          <a:p>
            <a:endParaRPr lang="pl-PL" dirty="0"/>
          </a:p>
        </p:txBody>
      </p:sp>
    </p:spTree>
    <p:extLst>
      <p:ext uri="{BB962C8B-B14F-4D97-AF65-F5344CB8AC3E}">
        <p14:creationId xmlns:p14="http://schemas.microsoft.com/office/powerpoint/2010/main" val="381956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F90C8F-D7D2-4014-B8FA-999BE3154E43}"/>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2580DD86-D618-42A1-93DE-6B23827E354E}"/>
              </a:ext>
            </a:extLst>
          </p:cNvPr>
          <p:cNvSpPr>
            <a:spLocks noGrp="1"/>
          </p:cNvSpPr>
          <p:nvPr>
            <p:ph idx="1"/>
          </p:nvPr>
        </p:nvSpPr>
        <p:spPr/>
        <p:txBody>
          <a:bodyPr>
            <a:normAutofit fontScale="92500" lnSpcReduction="10000"/>
          </a:bodyPr>
          <a:lstStyle/>
          <a:p>
            <a:pPr algn="just"/>
            <a:r>
              <a:rPr lang="pl-PL" b="1" dirty="0"/>
              <a:t>Strefa I – strefa najbliższego otoczenia strzelnicy</a:t>
            </a:r>
            <a:r>
              <a:rPr lang="pl-PL" dirty="0"/>
              <a:t>   2,09 ha</a:t>
            </a:r>
          </a:p>
          <a:p>
            <a:pPr algn="just"/>
            <a:r>
              <a:rPr lang="pl-PL" dirty="0"/>
              <a:t>Nastąpi demontaż  elementów betonowych w celu wydzielenia miejsc postojowych dla samochodów osób korzystających ze strzelnicy, placu zabaw i strefy sportu</a:t>
            </a:r>
          </a:p>
          <a:p>
            <a:pPr algn="just"/>
            <a:r>
              <a:rPr lang="pl-PL" dirty="0"/>
              <a:t>Wybudowany zostanie plac zabaw dla dzieci z różnych grup wiekowych wraz z elementami dla dzieci niepełnosprawnych, w najbliższym sąsiedztwie powstanie wydzielone roślinnością miejsce z ławkami dla rodziców i opiekunów tych dzieci</a:t>
            </a:r>
          </a:p>
          <a:p>
            <a:pPr algn="just"/>
            <a:r>
              <a:rPr lang="pl-PL" dirty="0"/>
              <a:t>Rekultywacja tego terenu polegała będzie na odtworzeniu runa leśnego, wprowadzeniu warstwy krzewów jako warstwy buforowej oraz w nawiązaniu do miejscowej tradycji dokona się nasadzeń wikliny i chmielu</a:t>
            </a:r>
          </a:p>
          <a:p>
            <a:pPr marL="0" indent="0" algn="just">
              <a:buNone/>
            </a:pPr>
            <a:endParaRPr lang="pl-PL" dirty="0"/>
          </a:p>
          <a:p>
            <a:pPr marL="0" indent="0" algn="just">
              <a:buNone/>
            </a:pPr>
            <a:r>
              <a:rPr lang="pl-PL" dirty="0"/>
              <a:t> </a:t>
            </a:r>
          </a:p>
          <a:p>
            <a:endParaRPr lang="pl-PL" dirty="0"/>
          </a:p>
          <a:p>
            <a:endParaRPr lang="pl-PL" dirty="0"/>
          </a:p>
        </p:txBody>
      </p:sp>
    </p:spTree>
    <p:extLst>
      <p:ext uri="{BB962C8B-B14F-4D97-AF65-F5344CB8AC3E}">
        <p14:creationId xmlns:p14="http://schemas.microsoft.com/office/powerpoint/2010/main" val="42775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490201-0D91-48F4-8B22-A142D3EC1C2F}"/>
              </a:ext>
            </a:extLst>
          </p:cNvPr>
          <p:cNvSpPr>
            <a:spLocks noGrp="1"/>
          </p:cNvSpPr>
          <p:nvPr>
            <p:ph type="title"/>
          </p:nvPr>
        </p:nvSpPr>
        <p:spPr/>
        <p:txBody>
          <a:bodyPr/>
          <a:lstStyle/>
          <a:p>
            <a:r>
              <a:rPr lang="pl-PL" dirty="0"/>
              <a:t>Projekt  Parku Feliksa</a:t>
            </a:r>
          </a:p>
        </p:txBody>
      </p:sp>
      <p:pic>
        <p:nvPicPr>
          <p:cNvPr id="4" name="Symbol zastępczy zawartości 3">
            <a:extLst>
              <a:ext uri="{FF2B5EF4-FFF2-40B4-BE49-F238E27FC236}">
                <a16:creationId xmlns:a16="http://schemas.microsoft.com/office/drawing/2014/main" id="{90FBB1CA-9DFE-49B3-9837-C7434A9D32BC}"/>
              </a:ext>
            </a:extLst>
          </p:cNvPr>
          <p:cNvPicPr>
            <a:picLocks noGrp="1" noChangeAspect="1"/>
          </p:cNvPicPr>
          <p:nvPr>
            <p:ph idx="1"/>
          </p:nvPr>
        </p:nvPicPr>
        <p:blipFill>
          <a:blip r:embed="rId2"/>
          <a:stretch>
            <a:fillRect/>
          </a:stretch>
        </p:blipFill>
        <p:spPr>
          <a:xfrm>
            <a:off x="3582918" y="1905000"/>
            <a:ext cx="6318278" cy="3778250"/>
          </a:xfrm>
          <a:prstGeom prst="rect">
            <a:avLst/>
          </a:prstGeom>
        </p:spPr>
      </p:pic>
      <p:pic>
        <p:nvPicPr>
          <p:cNvPr id="5" name="Obraz 4">
            <a:extLst>
              <a:ext uri="{FF2B5EF4-FFF2-40B4-BE49-F238E27FC236}">
                <a16:creationId xmlns:a16="http://schemas.microsoft.com/office/drawing/2014/main" id="{93EF4AF9-2A68-4B52-BF3C-BAC8090606E2}"/>
              </a:ext>
            </a:extLst>
          </p:cNvPr>
          <p:cNvPicPr>
            <a:picLocks noChangeAspect="1"/>
          </p:cNvPicPr>
          <p:nvPr/>
        </p:nvPicPr>
        <p:blipFill>
          <a:blip r:embed="rId3"/>
          <a:stretch>
            <a:fillRect/>
          </a:stretch>
        </p:blipFill>
        <p:spPr>
          <a:xfrm>
            <a:off x="8985221" y="2162542"/>
            <a:ext cx="915975" cy="807300"/>
          </a:xfrm>
          <a:prstGeom prst="rect">
            <a:avLst/>
          </a:prstGeom>
        </p:spPr>
      </p:pic>
    </p:spTree>
    <p:extLst>
      <p:ext uri="{BB962C8B-B14F-4D97-AF65-F5344CB8AC3E}">
        <p14:creationId xmlns:p14="http://schemas.microsoft.com/office/powerpoint/2010/main" val="2717054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1F9BB0D-5846-4729-A6D6-92C10069676C}"/>
              </a:ext>
            </a:extLst>
          </p:cNvPr>
          <p:cNvSpPr>
            <a:spLocks noGrp="1"/>
          </p:cNvSpPr>
          <p:nvPr>
            <p:ph type="title"/>
          </p:nvPr>
        </p:nvSpPr>
        <p:spPr/>
        <p:txBody>
          <a:bodyPr/>
          <a:lstStyle/>
          <a:p>
            <a:r>
              <a:rPr lang="pl-PL" dirty="0"/>
              <a:t>Projekt  Parku Feliksa</a:t>
            </a:r>
          </a:p>
        </p:txBody>
      </p:sp>
      <p:pic>
        <p:nvPicPr>
          <p:cNvPr id="11" name="Symbol zastępczy zawartości 10">
            <a:extLst>
              <a:ext uri="{FF2B5EF4-FFF2-40B4-BE49-F238E27FC236}">
                <a16:creationId xmlns:a16="http://schemas.microsoft.com/office/drawing/2014/main" id="{AA509178-416F-4A53-B7B0-4E10E98803B0}"/>
              </a:ext>
            </a:extLst>
          </p:cNvPr>
          <p:cNvPicPr>
            <a:picLocks noGrp="1" noChangeAspect="1"/>
          </p:cNvPicPr>
          <p:nvPr>
            <p:ph sz="half" idx="1"/>
          </p:nvPr>
        </p:nvPicPr>
        <p:blipFill>
          <a:blip r:embed="rId2"/>
          <a:stretch>
            <a:fillRect/>
          </a:stretch>
        </p:blipFill>
        <p:spPr>
          <a:xfrm>
            <a:off x="2265006" y="2291669"/>
            <a:ext cx="3267075" cy="3457575"/>
          </a:xfrm>
          <a:prstGeom prst="rect">
            <a:avLst/>
          </a:prstGeom>
        </p:spPr>
      </p:pic>
      <p:pic>
        <p:nvPicPr>
          <p:cNvPr id="12" name="Obraz 11">
            <a:extLst>
              <a:ext uri="{FF2B5EF4-FFF2-40B4-BE49-F238E27FC236}">
                <a16:creationId xmlns:a16="http://schemas.microsoft.com/office/drawing/2014/main" id="{F8D5A610-A892-412E-A827-BC97FBB3BDA6}"/>
              </a:ext>
            </a:extLst>
          </p:cNvPr>
          <p:cNvPicPr>
            <a:picLocks noChangeAspect="1"/>
          </p:cNvPicPr>
          <p:nvPr/>
        </p:nvPicPr>
        <p:blipFill>
          <a:blip r:embed="rId3"/>
          <a:stretch>
            <a:fillRect/>
          </a:stretch>
        </p:blipFill>
        <p:spPr>
          <a:xfrm>
            <a:off x="6010253" y="2291669"/>
            <a:ext cx="1919111" cy="3932918"/>
          </a:xfrm>
          <a:prstGeom prst="rect">
            <a:avLst/>
          </a:prstGeom>
        </p:spPr>
      </p:pic>
      <p:pic>
        <p:nvPicPr>
          <p:cNvPr id="15" name="Symbol zastępczy zawartości 14">
            <a:extLst>
              <a:ext uri="{FF2B5EF4-FFF2-40B4-BE49-F238E27FC236}">
                <a16:creationId xmlns:a16="http://schemas.microsoft.com/office/drawing/2014/main" id="{965EDFEB-CB9F-4F50-8466-E6EC0B35E841}"/>
              </a:ext>
            </a:extLst>
          </p:cNvPr>
          <p:cNvPicPr>
            <a:picLocks noGrp="1" noChangeAspect="1"/>
          </p:cNvPicPr>
          <p:nvPr>
            <p:ph sz="half" idx="2"/>
          </p:nvPr>
        </p:nvPicPr>
        <p:blipFill>
          <a:blip r:embed="rId4"/>
          <a:stretch>
            <a:fillRect/>
          </a:stretch>
        </p:blipFill>
        <p:spPr>
          <a:xfrm>
            <a:off x="8590626" y="2728739"/>
            <a:ext cx="2571750" cy="2152650"/>
          </a:xfrm>
          <a:prstGeom prst="rect">
            <a:avLst/>
          </a:prstGeom>
        </p:spPr>
      </p:pic>
      <p:pic>
        <p:nvPicPr>
          <p:cNvPr id="5" name="Obraz 4">
            <a:extLst>
              <a:ext uri="{FF2B5EF4-FFF2-40B4-BE49-F238E27FC236}">
                <a16:creationId xmlns:a16="http://schemas.microsoft.com/office/drawing/2014/main" id="{26D92D17-2CD0-4199-A878-8162D4621609}"/>
              </a:ext>
            </a:extLst>
          </p:cNvPr>
          <p:cNvPicPr>
            <a:picLocks noChangeAspect="1"/>
          </p:cNvPicPr>
          <p:nvPr/>
        </p:nvPicPr>
        <p:blipFill>
          <a:blip r:embed="rId5"/>
          <a:stretch>
            <a:fillRect/>
          </a:stretch>
        </p:blipFill>
        <p:spPr>
          <a:xfrm>
            <a:off x="2147581" y="5813480"/>
            <a:ext cx="2230167" cy="207544"/>
          </a:xfrm>
          <a:prstGeom prst="rect">
            <a:avLst/>
          </a:prstGeom>
        </p:spPr>
      </p:pic>
    </p:spTree>
    <p:extLst>
      <p:ext uri="{BB962C8B-B14F-4D97-AF65-F5344CB8AC3E}">
        <p14:creationId xmlns:p14="http://schemas.microsoft.com/office/powerpoint/2010/main" val="3063293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2762F139-6616-4524-864E-5300BE9563F4}"/>
              </a:ext>
            </a:extLst>
          </p:cNvPr>
          <p:cNvSpPr>
            <a:spLocks noGrp="1"/>
          </p:cNvSpPr>
          <p:nvPr>
            <p:ph type="title"/>
          </p:nvPr>
        </p:nvSpPr>
        <p:spPr/>
        <p:txBody>
          <a:bodyPr/>
          <a:lstStyle/>
          <a:p>
            <a:r>
              <a:rPr lang="pl-PL" dirty="0"/>
              <a:t>Projekt  Parku Feliksa</a:t>
            </a:r>
            <a:br>
              <a:rPr lang="pl-PL" dirty="0"/>
            </a:br>
            <a:r>
              <a:rPr lang="pl-PL" sz="1800" dirty="0"/>
              <a:t>- strefa sportu</a:t>
            </a:r>
          </a:p>
        </p:txBody>
      </p:sp>
      <p:pic>
        <p:nvPicPr>
          <p:cNvPr id="20" name="Symbol zastępczy zawartości 19">
            <a:extLst>
              <a:ext uri="{FF2B5EF4-FFF2-40B4-BE49-F238E27FC236}">
                <a16:creationId xmlns:a16="http://schemas.microsoft.com/office/drawing/2014/main" id="{5F48F349-33AD-4E8E-BAD7-5A9B7117626C}"/>
              </a:ext>
            </a:extLst>
          </p:cNvPr>
          <p:cNvPicPr>
            <a:picLocks noGrp="1" noChangeAspect="1"/>
          </p:cNvPicPr>
          <p:nvPr>
            <p:ph idx="1"/>
          </p:nvPr>
        </p:nvPicPr>
        <p:blipFill>
          <a:blip r:embed="rId2"/>
          <a:stretch>
            <a:fillRect/>
          </a:stretch>
        </p:blipFill>
        <p:spPr>
          <a:xfrm>
            <a:off x="2592926" y="1812022"/>
            <a:ext cx="7482252" cy="4099828"/>
          </a:xfrm>
          <a:prstGeom prst="rect">
            <a:avLst/>
          </a:prstGeom>
        </p:spPr>
      </p:pic>
    </p:spTree>
    <p:extLst>
      <p:ext uri="{BB962C8B-B14F-4D97-AF65-F5344CB8AC3E}">
        <p14:creationId xmlns:p14="http://schemas.microsoft.com/office/powerpoint/2010/main" val="2631775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ED9D9D62-2351-426F-9679-C4CD5449D460}"/>
              </a:ext>
            </a:extLst>
          </p:cNvPr>
          <p:cNvSpPr>
            <a:spLocks noGrp="1"/>
          </p:cNvSpPr>
          <p:nvPr>
            <p:ph type="title"/>
          </p:nvPr>
        </p:nvSpPr>
        <p:spPr/>
        <p:txBody>
          <a:bodyPr/>
          <a:lstStyle/>
          <a:p>
            <a:endParaRPr lang="pl-PL" dirty="0"/>
          </a:p>
        </p:txBody>
      </p:sp>
      <p:pic>
        <p:nvPicPr>
          <p:cNvPr id="5122" name="Obraz 1" descr="C:\Documents and Settings\User\Pulpit\NOWY TOMYŚL SPEED\Koszyczek 2.jpg">
            <a:extLst>
              <a:ext uri="{FF2B5EF4-FFF2-40B4-BE49-F238E27FC236}">
                <a16:creationId xmlns:a16="http://schemas.microsoft.com/office/drawing/2014/main" id="{AC56D815-818B-4159-80F1-40EA449A5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633" t="24200" r="18646" b="25105"/>
          <a:stretch>
            <a:fillRect/>
          </a:stretch>
        </p:blipFill>
        <p:spPr bwMode="auto">
          <a:xfrm>
            <a:off x="4775408" y="2063691"/>
            <a:ext cx="3325953" cy="380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a:extLst>
              <a:ext uri="{FF2B5EF4-FFF2-40B4-BE49-F238E27FC236}">
                <a16:creationId xmlns:a16="http://schemas.microsoft.com/office/drawing/2014/main" id="{B19F0DED-C794-4851-A267-C66E5FE60E70}"/>
              </a:ext>
            </a:extLst>
          </p:cNvPr>
          <p:cNvPicPr>
            <a:picLocks noChangeAspect="1"/>
          </p:cNvPicPr>
          <p:nvPr/>
        </p:nvPicPr>
        <p:blipFill>
          <a:blip r:embed="rId3"/>
          <a:stretch>
            <a:fillRect/>
          </a:stretch>
        </p:blipFill>
        <p:spPr>
          <a:xfrm>
            <a:off x="2678812" y="653796"/>
            <a:ext cx="6411826" cy="887033"/>
          </a:xfrm>
          <a:prstGeom prst="rect">
            <a:avLst/>
          </a:prstGeom>
        </p:spPr>
      </p:pic>
    </p:spTree>
    <p:extLst>
      <p:ext uri="{BB962C8B-B14F-4D97-AF65-F5344CB8AC3E}">
        <p14:creationId xmlns:p14="http://schemas.microsoft.com/office/powerpoint/2010/main" val="244232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93120B75-2A74-4451-99B5-4DE5A99987CC}"/>
              </a:ext>
            </a:extLst>
          </p:cNvPr>
          <p:cNvSpPr>
            <a:spLocks noGrp="1"/>
          </p:cNvSpPr>
          <p:nvPr>
            <p:ph type="title"/>
          </p:nvPr>
        </p:nvSpPr>
        <p:spPr/>
        <p:txBody>
          <a:bodyPr/>
          <a:lstStyle/>
          <a:p>
            <a:r>
              <a:rPr lang="pl-PL" dirty="0"/>
              <a:t>Wizualizacje głównych punktów Parku</a:t>
            </a:r>
            <a:br>
              <a:rPr lang="pl-PL" dirty="0"/>
            </a:br>
            <a:r>
              <a:rPr lang="pl-PL" dirty="0"/>
              <a:t>- </a:t>
            </a:r>
            <a:r>
              <a:rPr lang="pl-PL" sz="1800" dirty="0"/>
              <a:t>wejście od strony ul. Sienkiewicza (było, jest projektowane)</a:t>
            </a:r>
          </a:p>
        </p:txBody>
      </p:sp>
      <p:pic>
        <p:nvPicPr>
          <p:cNvPr id="7" name="Symbol zastępczy zawartości 6">
            <a:extLst>
              <a:ext uri="{FF2B5EF4-FFF2-40B4-BE49-F238E27FC236}">
                <a16:creationId xmlns:a16="http://schemas.microsoft.com/office/drawing/2014/main" id="{78A59CB1-9651-4685-9E38-F31A80C1619A}"/>
              </a:ext>
            </a:extLst>
          </p:cNvPr>
          <p:cNvPicPr>
            <a:picLocks noGrp="1" noChangeAspect="1"/>
          </p:cNvPicPr>
          <p:nvPr>
            <p:ph sz="half" idx="2"/>
          </p:nvPr>
        </p:nvPicPr>
        <p:blipFill>
          <a:blip r:embed="rId2"/>
          <a:stretch>
            <a:fillRect/>
          </a:stretch>
        </p:blipFill>
        <p:spPr>
          <a:xfrm>
            <a:off x="7191375" y="2631134"/>
            <a:ext cx="4313238" cy="2773053"/>
          </a:xfrm>
          <a:prstGeom prst="rect">
            <a:avLst/>
          </a:prstGeom>
        </p:spPr>
      </p:pic>
      <p:pic>
        <p:nvPicPr>
          <p:cNvPr id="11" name="Symbol zastępczy zawartości 10">
            <a:extLst>
              <a:ext uri="{FF2B5EF4-FFF2-40B4-BE49-F238E27FC236}">
                <a16:creationId xmlns:a16="http://schemas.microsoft.com/office/drawing/2014/main" id="{22AE4D4F-B645-42AA-94CA-78F764A3E79A}"/>
              </a:ext>
            </a:extLst>
          </p:cNvPr>
          <p:cNvPicPr>
            <a:picLocks noGrp="1" noChangeAspect="1"/>
          </p:cNvPicPr>
          <p:nvPr>
            <p:ph sz="half" idx="1"/>
          </p:nvPr>
        </p:nvPicPr>
        <p:blipFill>
          <a:blip r:embed="rId3"/>
          <a:stretch>
            <a:fillRect/>
          </a:stretch>
        </p:blipFill>
        <p:spPr>
          <a:xfrm>
            <a:off x="2589213" y="2631135"/>
            <a:ext cx="4313237" cy="2773053"/>
          </a:xfrm>
          <a:prstGeom prst="rect">
            <a:avLst/>
          </a:prstGeom>
        </p:spPr>
      </p:pic>
    </p:spTree>
    <p:extLst>
      <p:ext uri="{BB962C8B-B14F-4D97-AF65-F5344CB8AC3E}">
        <p14:creationId xmlns:p14="http://schemas.microsoft.com/office/powerpoint/2010/main" val="108616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EE881B-37F9-495D-B9A0-039B29BB47E0}"/>
              </a:ext>
            </a:extLst>
          </p:cNvPr>
          <p:cNvSpPr>
            <a:spLocks noGrp="1"/>
          </p:cNvSpPr>
          <p:nvPr>
            <p:ph type="title"/>
          </p:nvPr>
        </p:nvSpPr>
        <p:spPr/>
        <p:txBody>
          <a:bodyPr>
            <a:normAutofit fontScale="90000"/>
          </a:bodyPr>
          <a:lstStyle/>
          <a:p>
            <a:pPr>
              <a:lnSpc>
                <a:spcPct val="150000"/>
              </a:lnSpc>
            </a:pPr>
            <a:r>
              <a:rPr lang="pl-PL" dirty="0"/>
              <a:t>Wizualizacje głównych punktów Parku</a:t>
            </a:r>
            <a:br>
              <a:rPr lang="pl-PL" dirty="0"/>
            </a:br>
            <a:r>
              <a:rPr lang="pl-PL" sz="1800" dirty="0"/>
              <a:t>-wzgórze z pergolą (było, jest projektowane)</a:t>
            </a:r>
            <a:br>
              <a:rPr lang="pl-PL" dirty="0"/>
            </a:br>
            <a:endParaRPr lang="pl-PL" dirty="0"/>
          </a:p>
        </p:txBody>
      </p:sp>
      <p:pic>
        <p:nvPicPr>
          <p:cNvPr id="6" name="Symbol zastępczy zawartości 5">
            <a:extLst>
              <a:ext uri="{FF2B5EF4-FFF2-40B4-BE49-F238E27FC236}">
                <a16:creationId xmlns:a16="http://schemas.microsoft.com/office/drawing/2014/main" id="{3776D0E9-AA00-4E94-9461-FF66D431C8D8}"/>
              </a:ext>
            </a:extLst>
          </p:cNvPr>
          <p:cNvPicPr>
            <a:picLocks noGrp="1" noChangeAspect="1"/>
          </p:cNvPicPr>
          <p:nvPr>
            <p:ph sz="half" idx="1"/>
          </p:nvPr>
        </p:nvPicPr>
        <p:blipFill>
          <a:blip r:embed="rId2"/>
          <a:stretch>
            <a:fillRect/>
          </a:stretch>
        </p:blipFill>
        <p:spPr>
          <a:xfrm>
            <a:off x="2645569" y="2751589"/>
            <a:ext cx="4200525" cy="2442711"/>
          </a:xfrm>
          <a:prstGeom prst="rect">
            <a:avLst/>
          </a:prstGeom>
        </p:spPr>
      </p:pic>
      <p:pic>
        <p:nvPicPr>
          <p:cNvPr id="5" name="Symbol zastępczy zawartości 4">
            <a:extLst>
              <a:ext uri="{FF2B5EF4-FFF2-40B4-BE49-F238E27FC236}">
                <a16:creationId xmlns:a16="http://schemas.microsoft.com/office/drawing/2014/main" id="{DC917155-FF40-4D16-9E4F-DF13510B0DE0}"/>
              </a:ext>
            </a:extLst>
          </p:cNvPr>
          <p:cNvPicPr>
            <a:picLocks noGrp="1" noChangeAspect="1"/>
          </p:cNvPicPr>
          <p:nvPr>
            <p:ph sz="half" idx="2"/>
          </p:nvPr>
        </p:nvPicPr>
        <p:blipFill>
          <a:blip r:embed="rId3"/>
          <a:stretch>
            <a:fillRect/>
          </a:stretch>
        </p:blipFill>
        <p:spPr>
          <a:xfrm>
            <a:off x="7081962" y="2751588"/>
            <a:ext cx="4422651" cy="2442711"/>
          </a:xfrm>
          <a:prstGeom prst="rect">
            <a:avLst/>
          </a:prstGeom>
        </p:spPr>
      </p:pic>
    </p:spTree>
    <p:extLst>
      <p:ext uri="{BB962C8B-B14F-4D97-AF65-F5344CB8AC3E}">
        <p14:creationId xmlns:p14="http://schemas.microsoft.com/office/powerpoint/2010/main" val="1954204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DC3F06-CE16-4306-8AC7-D0E1F5235847}"/>
              </a:ext>
            </a:extLst>
          </p:cNvPr>
          <p:cNvSpPr>
            <a:spLocks noGrp="1"/>
          </p:cNvSpPr>
          <p:nvPr>
            <p:ph type="title"/>
          </p:nvPr>
        </p:nvSpPr>
        <p:spPr/>
        <p:txBody>
          <a:bodyPr>
            <a:normAutofit fontScale="90000"/>
          </a:bodyPr>
          <a:lstStyle/>
          <a:p>
            <a:r>
              <a:rPr lang="pl-PL" dirty="0"/>
              <a:t>Wizualizacje głównych punktów Parku</a:t>
            </a:r>
            <a:br>
              <a:rPr lang="pl-PL" dirty="0"/>
            </a:br>
            <a:r>
              <a:rPr lang="pl-PL" dirty="0"/>
              <a:t>-</a:t>
            </a:r>
            <a:r>
              <a:rPr lang="pl-PL" sz="2000" dirty="0"/>
              <a:t>wzgórze kamienne (było, jest projektowane)</a:t>
            </a:r>
            <a:br>
              <a:rPr lang="pl-PL" sz="2000" dirty="0"/>
            </a:br>
            <a:endParaRPr lang="pl-PL" sz="2000" dirty="0"/>
          </a:p>
        </p:txBody>
      </p:sp>
      <p:pic>
        <p:nvPicPr>
          <p:cNvPr id="4" name="Symbol zastępczy zawartości 3">
            <a:extLst>
              <a:ext uri="{FF2B5EF4-FFF2-40B4-BE49-F238E27FC236}">
                <a16:creationId xmlns:a16="http://schemas.microsoft.com/office/drawing/2014/main" id="{2DBDC456-43E3-43BA-9231-3EDBC64A19BF}"/>
              </a:ext>
            </a:extLst>
          </p:cNvPr>
          <p:cNvPicPr>
            <a:picLocks noGrp="1" noChangeAspect="1"/>
          </p:cNvPicPr>
          <p:nvPr>
            <p:ph sz="half" idx="1"/>
          </p:nvPr>
        </p:nvPicPr>
        <p:blipFill>
          <a:blip r:embed="rId2"/>
          <a:stretch>
            <a:fillRect/>
          </a:stretch>
        </p:blipFill>
        <p:spPr>
          <a:xfrm>
            <a:off x="2589213" y="2625579"/>
            <a:ext cx="4113591" cy="2936823"/>
          </a:xfrm>
          <a:prstGeom prst="rect">
            <a:avLst/>
          </a:prstGeom>
        </p:spPr>
      </p:pic>
      <p:pic>
        <p:nvPicPr>
          <p:cNvPr id="5" name="Symbol zastępczy zawartości 4">
            <a:extLst>
              <a:ext uri="{FF2B5EF4-FFF2-40B4-BE49-F238E27FC236}">
                <a16:creationId xmlns:a16="http://schemas.microsoft.com/office/drawing/2014/main" id="{CB613B75-ADA0-4FEA-BF10-73F215219224}"/>
              </a:ext>
            </a:extLst>
          </p:cNvPr>
          <p:cNvPicPr>
            <a:picLocks noGrp="1" noChangeAspect="1"/>
          </p:cNvPicPr>
          <p:nvPr>
            <p:ph sz="half" idx="2"/>
          </p:nvPr>
        </p:nvPicPr>
        <p:blipFill>
          <a:blip r:embed="rId3"/>
          <a:stretch>
            <a:fillRect/>
          </a:stretch>
        </p:blipFill>
        <p:spPr>
          <a:xfrm>
            <a:off x="7191375" y="2625579"/>
            <a:ext cx="4313238" cy="2936823"/>
          </a:xfrm>
          <a:prstGeom prst="rect">
            <a:avLst/>
          </a:prstGeom>
        </p:spPr>
      </p:pic>
    </p:spTree>
    <p:extLst>
      <p:ext uri="{BB962C8B-B14F-4D97-AF65-F5344CB8AC3E}">
        <p14:creationId xmlns:p14="http://schemas.microsoft.com/office/powerpoint/2010/main" val="2072856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9D74C8-79BD-4290-B025-10176509C658}"/>
              </a:ext>
            </a:extLst>
          </p:cNvPr>
          <p:cNvSpPr>
            <a:spLocks noGrp="1"/>
          </p:cNvSpPr>
          <p:nvPr>
            <p:ph type="title"/>
          </p:nvPr>
        </p:nvSpPr>
        <p:spPr/>
        <p:txBody>
          <a:bodyPr/>
          <a:lstStyle/>
          <a:p>
            <a:pPr>
              <a:lnSpc>
                <a:spcPct val="150000"/>
              </a:lnSpc>
            </a:pPr>
            <a:r>
              <a:rPr lang="pl-PL" dirty="0"/>
              <a:t>Wizualizacje głównych punktów Parku</a:t>
            </a:r>
            <a:br>
              <a:rPr lang="pl-PL" dirty="0"/>
            </a:br>
            <a:r>
              <a:rPr lang="pl-PL" sz="1800" dirty="0"/>
              <a:t>- dawny cmentarz ewangelicki</a:t>
            </a:r>
            <a:endParaRPr lang="pl-PL" dirty="0"/>
          </a:p>
        </p:txBody>
      </p:sp>
      <p:pic>
        <p:nvPicPr>
          <p:cNvPr id="5" name="Symbol zastępczy zawartości 4">
            <a:extLst>
              <a:ext uri="{FF2B5EF4-FFF2-40B4-BE49-F238E27FC236}">
                <a16:creationId xmlns:a16="http://schemas.microsoft.com/office/drawing/2014/main" id="{3DB2C16C-82E6-4A6F-9501-C647AFC83ECB}"/>
              </a:ext>
            </a:extLst>
          </p:cNvPr>
          <p:cNvPicPr>
            <a:picLocks noGrp="1" noChangeAspect="1"/>
          </p:cNvPicPr>
          <p:nvPr>
            <p:ph sz="half" idx="1"/>
          </p:nvPr>
        </p:nvPicPr>
        <p:blipFill>
          <a:blip r:embed="rId2"/>
          <a:stretch>
            <a:fillRect/>
          </a:stretch>
        </p:blipFill>
        <p:spPr>
          <a:xfrm>
            <a:off x="2231471" y="2133600"/>
            <a:ext cx="4295163" cy="3778250"/>
          </a:xfrm>
          <a:prstGeom prst="rect">
            <a:avLst/>
          </a:prstGeom>
        </p:spPr>
      </p:pic>
      <p:pic>
        <p:nvPicPr>
          <p:cNvPr id="6" name="Symbol zastępczy zawartości 5">
            <a:extLst>
              <a:ext uri="{FF2B5EF4-FFF2-40B4-BE49-F238E27FC236}">
                <a16:creationId xmlns:a16="http://schemas.microsoft.com/office/drawing/2014/main" id="{483BCA74-713D-4F17-B4A7-DF6F0CB12C04}"/>
              </a:ext>
            </a:extLst>
          </p:cNvPr>
          <p:cNvPicPr>
            <a:picLocks noGrp="1" noChangeAspect="1"/>
          </p:cNvPicPr>
          <p:nvPr>
            <p:ph sz="half" idx="2"/>
          </p:nvPr>
        </p:nvPicPr>
        <p:blipFill>
          <a:blip r:embed="rId3"/>
          <a:stretch>
            <a:fillRect/>
          </a:stretch>
        </p:blipFill>
        <p:spPr>
          <a:xfrm>
            <a:off x="6686026" y="2133599"/>
            <a:ext cx="4420998" cy="3778250"/>
          </a:xfrm>
          <a:prstGeom prst="rect">
            <a:avLst/>
          </a:prstGeom>
        </p:spPr>
      </p:pic>
    </p:spTree>
    <p:extLst>
      <p:ext uri="{BB962C8B-B14F-4D97-AF65-F5344CB8AC3E}">
        <p14:creationId xmlns:p14="http://schemas.microsoft.com/office/powerpoint/2010/main" val="464276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936EC39C-1D59-47D5-BCD9-D4A954841EEA}"/>
              </a:ext>
            </a:extLst>
          </p:cNvPr>
          <p:cNvSpPr/>
          <p:nvPr/>
        </p:nvSpPr>
        <p:spPr>
          <a:xfrm>
            <a:off x="2197917" y="2967335"/>
            <a:ext cx="8883940" cy="2062103"/>
          </a:xfrm>
          <a:prstGeom prst="rect">
            <a:avLst/>
          </a:prstGeom>
        </p:spPr>
        <p:txBody>
          <a:bodyPr wrap="square">
            <a:spAutoFit/>
          </a:bodyPr>
          <a:lstStyle/>
          <a:p>
            <a:r>
              <a:rPr lang="pl-PL" dirty="0">
                <a:solidFill>
                  <a:schemeClr val="accent6">
                    <a:lumMod val="50000"/>
                  </a:schemeClr>
                </a:solidFill>
              </a:rPr>
              <a:t>„</a:t>
            </a:r>
            <a:r>
              <a:rPr lang="pl-PL" sz="3200" b="1" dirty="0">
                <a:solidFill>
                  <a:schemeClr val="accent6">
                    <a:lumMod val="50000"/>
                  </a:schemeClr>
                </a:solidFill>
              </a:rPr>
              <a:t>Rozwój terenów zieleni w Gminie Nowy Tomyśl poprzez tworzenie i odnowienie  terenów zieleni w celu poprawy jakości środowiska”. </a:t>
            </a:r>
            <a:r>
              <a:rPr lang="pl-PL" sz="3200" dirty="0"/>
              <a:t>– Park przy ul. Musiała</a:t>
            </a:r>
          </a:p>
        </p:txBody>
      </p:sp>
      <p:pic>
        <p:nvPicPr>
          <p:cNvPr id="8" name="Obraz 7">
            <a:extLst>
              <a:ext uri="{FF2B5EF4-FFF2-40B4-BE49-F238E27FC236}">
                <a16:creationId xmlns:a16="http://schemas.microsoft.com/office/drawing/2014/main" id="{A89A05C5-0218-4788-A05D-480C4CDD45A2}"/>
              </a:ext>
            </a:extLst>
          </p:cNvPr>
          <p:cNvPicPr>
            <a:picLocks noChangeAspect="1"/>
          </p:cNvPicPr>
          <p:nvPr/>
        </p:nvPicPr>
        <p:blipFill>
          <a:blip r:embed="rId2"/>
          <a:stretch>
            <a:fillRect/>
          </a:stretch>
        </p:blipFill>
        <p:spPr>
          <a:xfrm>
            <a:off x="2544588" y="843677"/>
            <a:ext cx="6411826" cy="887033"/>
          </a:xfrm>
          <a:prstGeom prst="rect">
            <a:avLst/>
          </a:prstGeom>
        </p:spPr>
      </p:pic>
      <p:pic>
        <p:nvPicPr>
          <p:cNvPr id="9" name="grafika1">
            <a:extLst>
              <a:ext uri="{FF2B5EF4-FFF2-40B4-BE49-F238E27FC236}">
                <a16:creationId xmlns:a16="http://schemas.microsoft.com/office/drawing/2014/main" id="{20D00945-E9B4-4742-8B98-65B59883EC57}"/>
              </a:ext>
            </a:extLst>
          </p:cNvPr>
          <p:cNvPicPr/>
          <p:nvPr/>
        </p:nvPicPr>
        <p:blipFill>
          <a:blip r:embed="rId3">
            <a:lum/>
            <a:alphaModFix/>
          </a:blip>
          <a:srcRect/>
          <a:stretch>
            <a:fillRect/>
          </a:stretch>
        </p:blipFill>
        <p:spPr>
          <a:xfrm>
            <a:off x="5750501" y="2161586"/>
            <a:ext cx="668020" cy="710565"/>
          </a:xfrm>
          <a:prstGeom prst="rect">
            <a:avLst/>
          </a:prstGeom>
          <a:ln>
            <a:noFill/>
            <a:prstDash/>
          </a:ln>
        </p:spPr>
      </p:pic>
    </p:spTree>
    <p:extLst>
      <p:ext uri="{BB962C8B-B14F-4D97-AF65-F5344CB8AC3E}">
        <p14:creationId xmlns:p14="http://schemas.microsoft.com/office/powerpoint/2010/main" val="2328264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7464A5-1F4A-4639-9F35-3017C1DCC008}"/>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60B84797-3302-4C61-BF6A-F737F84B83D5}"/>
              </a:ext>
            </a:extLst>
          </p:cNvPr>
          <p:cNvSpPr>
            <a:spLocks noGrp="1"/>
          </p:cNvSpPr>
          <p:nvPr>
            <p:ph idx="1"/>
          </p:nvPr>
        </p:nvSpPr>
        <p:spPr/>
        <p:txBody>
          <a:bodyPr>
            <a:normAutofit/>
          </a:bodyPr>
          <a:lstStyle/>
          <a:p>
            <a:pPr algn="just"/>
            <a:r>
              <a:rPr lang="pl-PL" sz="1700" dirty="0"/>
              <a:t>Prace ogólne w parku przy ul. Musiała będą polegały na uporządkowaniu terenu, jego odchwaszczeniu, wyczyszczeniu elementów małej architektury . </a:t>
            </a:r>
          </a:p>
          <a:p>
            <a:pPr algn="just"/>
            <a:r>
              <a:rPr lang="pl-PL" sz="1700" dirty="0"/>
              <a:t>Usunięte zostaną samosiewy (do 25 cm u podstawy pnia) oraz odrosty drzew.  Wycięciu podlegały będą drzewa chore lub w złym  stanie fitosanitarnym . </a:t>
            </a:r>
          </a:p>
          <a:p>
            <a:pPr algn="just"/>
            <a:r>
              <a:rPr lang="pl-PL" sz="1700" dirty="0"/>
              <a:t>Przeprowadzona zostanie niwelacja terenu i nawieziony humus w celu wyrównania go oraz zostaną uformowane skarpy.</a:t>
            </a:r>
          </a:p>
          <a:p>
            <a:pPr algn="just"/>
            <a:r>
              <a:rPr lang="pl-PL" sz="1700" dirty="0"/>
              <a:t>W pierwszej kolejności odtworzone zostanie runo, tym samym powstanie bioróżnorodność gatunków poprzez wprowadzenie nowych roślin zadarniających i zieleni izolacyjnej.</a:t>
            </a:r>
          </a:p>
          <a:p>
            <a:pPr algn="just"/>
            <a:r>
              <a:rPr lang="pl-PL" sz="1700" dirty="0"/>
              <a:t>Planowana jest budowa tężni solankowej wraz z przyłączami </a:t>
            </a:r>
          </a:p>
          <a:p>
            <a:pPr algn="just"/>
            <a:r>
              <a:rPr lang="pl-PL" sz="1700" dirty="0"/>
              <a:t>Powstanie ogrodzony wybieg dla psów</a:t>
            </a:r>
          </a:p>
          <a:p>
            <a:pPr marL="0" indent="0">
              <a:buNone/>
            </a:pPr>
            <a:endParaRPr lang="pl-PL" dirty="0"/>
          </a:p>
          <a:p>
            <a:endParaRPr lang="pl-PL" dirty="0"/>
          </a:p>
        </p:txBody>
      </p:sp>
      <p:pic>
        <p:nvPicPr>
          <p:cNvPr id="4" name="Obraz 3">
            <a:extLst>
              <a:ext uri="{FF2B5EF4-FFF2-40B4-BE49-F238E27FC236}">
                <a16:creationId xmlns:a16="http://schemas.microsoft.com/office/drawing/2014/main" id="{F1A3FC5F-1EA2-415C-A116-C6318F8ED9D3}"/>
              </a:ext>
            </a:extLst>
          </p:cNvPr>
          <p:cNvPicPr>
            <a:picLocks noChangeAspect="1"/>
          </p:cNvPicPr>
          <p:nvPr/>
        </p:nvPicPr>
        <p:blipFill>
          <a:blip r:embed="rId2"/>
          <a:stretch>
            <a:fillRect/>
          </a:stretch>
        </p:blipFill>
        <p:spPr>
          <a:xfrm>
            <a:off x="2663584" y="728513"/>
            <a:ext cx="6411826" cy="887033"/>
          </a:xfrm>
          <a:prstGeom prst="rect">
            <a:avLst/>
          </a:prstGeom>
        </p:spPr>
      </p:pic>
    </p:spTree>
    <p:extLst>
      <p:ext uri="{BB962C8B-B14F-4D97-AF65-F5344CB8AC3E}">
        <p14:creationId xmlns:p14="http://schemas.microsoft.com/office/powerpoint/2010/main" val="371245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8EE019-72EC-413E-85C0-D6FA756C60BE}"/>
              </a:ext>
            </a:extLst>
          </p:cNvPr>
          <p:cNvSpPr>
            <a:spLocks noGrp="1"/>
          </p:cNvSpPr>
          <p:nvPr>
            <p:ph type="title"/>
          </p:nvPr>
        </p:nvSpPr>
        <p:spPr/>
        <p:txBody>
          <a:bodyPr/>
          <a:lstStyle/>
          <a:p>
            <a:r>
              <a:rPr lang="pl-PL" b="1" dirty="0"/>
              <a:t>Podział na strefy Park ul. Musiała</a:t>
            </a:r>
            <a:endParaRPr lang="pl-PL" dirty="0"/>
          </a:p>
        </p:txBody>
      </p:sp>
      <p:pic>
        <p:nvPicPr>
          <p:cNvPr id="4" name="Symbol zastępczy zawartości 3">
            <a:extLst>
              <a:ext uri="{FF2B5EF4-FFF2-40B4-BE49-F238E27FC236}">
                <a16:creationId xmlns:a16="http://schemas.microsoft.com/office/drawing/2014/main" id="{8075778D-BCB0-4433-8B80-45DF5EA5AD2E}"/>
              </a:ext>
            </a:extLst>
          </p:cNvPr>
          <p:cNvPicPr>
            <a:picLocks noGrp="1" noChangeAspect="1"/>
          </p:cNvPicPr>
          <p:nvPr>
            <p:ph idx="1"/>
          </p:nvPr>
        </p:nvPicPr>
        <p:blipFill>
          <a:blip r:embed="rId2"/>
          <a:stretch>
            <a:fillRect/>
          </a:stretch>
        </p:blipFill>
        <p:spPr>
          <a:xfrm>
            <a:off x="3904823" y="2133600"/>
            <a:ext cx="6284179" cy="3778250"/>
          </a:xfrm>
          <a:prstGeom prst="rect">
            <a:avLst/>
          </a:prstGeom>
        </p:spPr>
      </p:pic>
    </p:spTree>
    <p:extLst>
      <p:ext uri="{BB962C8B-B14F-4D97-AF65-F5344CB8AC3E}">
        <p14:creationId xmlns:p14="http://schemas.microsoft.com/office/powerpoint/2010/main" val="2313633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575A46-D8E8-405F-AE0F-DF7B3428BE52}"/>
              </a:ext>
            </a:extLst>
          </p:cNvPr>
          <p:cNvSpPr>
            <a:spLocks noGrp="1"/>
          </p:cNvSpPr>
          <p:nvPr>
            <p:ph type="title"/>
          </p:nvPr>
        </p:nvSpPr>
        <p:spPr/>
        <p:txBody>
          <a:bodyPr/>
          <a:lstStyle/>
          <a:p>
            <a:r>
              <a:rPr lang="pl-PL" b="1" dirty="0">
                <a:solidFill>
                  <a:prstClr val="black">
                    <a:lumMod val="85000"/>
                    <a:lumOff val="15000"/>
                  </a:prstClr>
                </a:solidFill>
              </a:rPr>
              <a:t>Podział na strefy Park ul. Musiała</a:t>
            </a:r>
            <a:endParaRPr lang="pl-PL" dirty="0"/>
          </a:p>
        </p:txBody>
      </p:sp>
      <p:sp>
        <p:nvSpPr>
          <p:cNvPr id="3" name="Symbol zastępczy zawartości 2">
            <a:extLst>
              <a:ext uri="{FF2B5EF4-FFF2-40B4-BE49-F238E27FC236}">
                <a16:creationId xmlns:a16="http://schemas.microsoft.com/office/drawing/2014/main" id="{2C18183E-F019-4283-9631-4B6EEB079AE4}"/>
              </a:ext>
            </a:extLst>
          </p:cNvPr>
          <p:cNvSpPr>
            <a:spLocks noGrp="1"/>
          </p:cNvSpPr>
          <p:nvPr>
            <p:ph idx="1"/>
          </p:nvPr>
        </p:nvSpPr>
        <p:spPr/>
        <p:txBody>
          <a:bodyPr>
            <a:normAutofit fontScale="92500" lnSpcReduction="10000"/>
          </a:bodyPr>
          <a:lstStyle/>
          <a:p>
            <a:pPr algn="just"/>
            <a:r>
              <a:rPr lang="pl-PL" sz="1700" b="1" dirty="0"/>
              <a:t>Strefa A</a:t>
            </a:r>
            <a:r>
              <a:rPr lang="pl-PL" sz="1700" dirty="0"/>
              <a:t> – stanowić będzie część rekreacyjną, przeznaczoną do wypoczynku aktywnego i biernego. Planowane nasadzenia charakteryzują się zmiennością kwitnienia, tak aby ten teren był atrakcyjny nie tylko w okresie wiosenno-letnim, lecz także w innych porach roku. Układy roślinne eksponują strefy wejściowe do parku, a także plac z charakterystyczną fontanną. Zaproponowano tu też rośliny okrywowe w celu zadarnienia powierzchni (uzupełnienia runa). Od strony ulicy Tysiąclecia zaprojektowano ciąg nasadzeń izolacyjnych. </a:t>
            </a:r>
          </a:p>
          <a:p>
            <a:pPr algn="just"/>
            <a:r>
              <a:rPr lang="pl-PL" sz="1700" b="1" dirty="0"/>
              <a:t>Strefa B</a:t>
            </a:r>
            <a:r>
              <a:rPr lang="pl-PL" sz="1700" dirty="0"/>
              <a:t> - obecnie ma charakter naturalistyczny, który nadal zostanie zachowany, lecz w nieco odświeżonej formie. W pierwszej kolejności uporządkowaniu ulegnie drzewostan szczególnie drzewa zagrażające bezpieczeństwu ludzi przebywających w najbliższym ich otoczeniu. Główną atrakcja tej strefy będzie tężnia solankowa, dzięki której tworzyć się będzie mikroklimat, będący naturalnym inhalatorium. Przy wejściu od strony ulicy Tysiąclecia  zostanie stworzony ogrodzony wybieg dla psów, gdzie będzie można znaleźć ciekawe atrakcje dla swoich pupili. W celu domknięcia Stefy B od strony elewacji istniejącego budynku zaprojektowano naprzemienne nasadzenia z przebarwiających się krzewów i pnączy. </a:t>
            </a:r>
          </a:p>
          <a:p>
            <a:endParaRPr lang="pl-PL" dirty="0"/>
          </a:p>
        </p:txBody>
      </p:sp>
    </p:spTree>
    <p:extLst>
      <p:ext uri="{BB962C8B-B14F-4D97-AF65-F5344CB8AC3E}">
        <p14:creationId xmlns:p14="http://schemas.microsoft.com/office/powerpoint/2010/main" val="282676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734750-C80D-44BE-BD45-CB7C748F49E2}"/>
              </a:ext>
            </a:extLst>
          </p:cNvPr>
          <p:cNvSpPr>
            <a:spLocks noGrp="1"/>
          </p:cNvSpPr>
          <p:nvPr>
            <p:ph type="title"/>
          </p:nvPr>
        </p:nvSpPr>
        <p:spPr/>
        <p:txBody>
          <a:bodyPr/>
          <a:lstStyle/>
          <a:p>
            <a:r>
              <a:rPr lang="pl-PL" dirty="0"/>
              <a:t>Projekt  Parku przy ul. Musiała</a:t>
            </a:r>
          </a:p>
        </p:txBody>
      </p:sp>
      <p:pic>
        <p:nvPicPr>
          <p:cNvPr id="4" name="Symbol zastępczy zawartości 3">
            <a:extLst>
              <a:ext uri="{FF2B5EF4-FFF2-40B4-BE49-F238E27FC236}">
                <a16:creationId xmlns:a16="http://schemas.microsoft.com/office/drawing/2014/main" id="{691FED3B-2BD7-4B0F-9952-C3EECD6B47BA}"/>
              </a:ext>
            </a:extLst>
          </p:cNvPr>
          <p:cNvPicPr>
            <a:picLocks noGrp="1" noChangeAspect="1"/>
          </p:cNvPicPr>
          <p:nvPr>
            <p:ph idx="1"/>
          </p:nvPr>
        </p:nvPicPr>
        <p:blipFill>
          <a:blip r:embed="rId2"/>
          <a:stretch>
            <a:fillRect/>
          </a:stretch>
        </p:blipFill>
        <p:spPr>
          <a:xfrm>
            <a:off x="2931888" y="2016155"/>
            <a:ext cx="5814019" cy="3778250"/>
          </a:xfrm>
          <a:prstGeom prst="rect">
            <a:avLst/>
          </a:prstGeom>
        </p:spPr>
      </p:pic>
    </p:spTree>
    <p:extLst>
      <p:ext uri="{BB962C8B-B14F-4D97-AF65-F5344CB8AC3E}">
        <p14:creationId xmlns:p14="http://schemas.microsoft.com/office/powerpoint/2010/main" val="1373032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7A518B-06C7-452F-9528-855344D16649}"/>
              </a:ext>
            </a:extLst>
          </p:cNvPr>
          <p:cNvSpPr>
            <a:spLocks noGrp="1"/>
          </p:cNvSpPr>
          <p:nvPr>
            <p:ph type="title"/>
          </p:nvPr>
        </p:nvSpPr>
        <p:spPr/>
        <p:txBody>
          <a:bodyPr/>
          <a:lstStyle/>
          <a:p>
            <a:r>
              <a:rPr lang="pl-PL" dirty="0"/>
              <a:t>Projekt  Parku przy ul. Musiała</a:t>
            </a:r>
          </a:p>
        </p:txBody>
      </p:sp>
      <p:pic>
        <p:nvPicPr>
          <p:cNvPr id="4" name="Symbol zastępczy zawartości 3">
            <a:extLst>
              <a:ext uri="{FF2B5EF4-FFF2-40B4-BE49-F238E27FC236}">
                <a16:creationId xmlns:a16="http://schemas.microsoft.com/office/drawing/2014/main" id="{0097616C-B3B9-47E9-8008-3E10E248157A}"/>
              </a:ext>
            </a:extLst>
          </p:cNvPr>
          <p:cNvPicPr>
            <a:picLocks noGrp="1" noChangeAspect="1"/>
          </p:cNvPicPr>
          <p:nvPr>
            <p:ph idx="1"/>
          </p:nvPr>
        </p:nvPicPr>
        <p:blipFill>
          <a:blip r:embed="rId2"/>
          <a:stretch>
            <a:fillRect/>
          </a:stretch>
        </p:blipFill>
        <p:spPr>
          <a:xfrm>
            <a:off x="3707935" y="1770077"/>
            <a:ext cx="5201173" cy="4041105"/>
          </a:xfrm>
          <a:prstGeom prst="rect">
            <a:avLst/>
          </a:prstGeom>
        </p:spPr>
      </p:pic>
    </p:spTree>
    <p:extLst>
      <p:ext uri="{BB962C8B-B14F-4D97-AF65-F5344CB8AC3E}">
        <p14:creationId xmlns:p14="http://schemas.microsoft.com/office/powerpoint/2010/main" val="274690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0E228A11-B89E-4F8F-A13B-8D94A672F1CA}"/>
              </a:ext>
            </a:extLst>
          </p:cNvPr>
          <p:cNvSpPr>
            <a:spLocks noGrp="1"/>
          </p:cNvSpPr>
          <p:nvPr>
            <p:ph type="title"/>
          </p:nvPr>
        </p:nvSpPr>
        <p:spPr/>
        <p:txBody>
          <a:bodyPr/>
          <a:lstStyle/>
          <a:p>
            <a:endParaRPr lang="pl-PL" dirty="0"/>
          </a:p>
        </p:txBody>
      </p:sp>
      <p:sp>
        <p:nvSpPr>
          <p:cNvPr id="4" name="Symbol zastępczy zawartości 3">
            <a:extLst>
              <a:ext uri="{FF2B5EF4-FFF2-40B4-BE49-F238E27FC236}">
                <a16:creationId xmlns:a16="http://schemas.microsoft.com/office/drawing/2014/main" id="{398237A7-0AD7-4E2E-A9B5-C5B7DC9B3F56}"/>
              </a:ext>
            </a:extLst>
          </p:cNvPr>
          <p:cNvSpPr>
            <a:spLocks noGrp="1"/>
          </p:cNvSpPr>
          <p:nvPr>
            <p:ph idx="1"/>
          </p:nvPr>
        </p:nvSpPr>
        <p:spPr/>
        <p:txBody>
          <a:bodyPr/>
          <a:lstStyle/>
          <a:p>
            <a:pPr algn="just"/>
            <a:r>
              <a:rPr lang="pl-PL" dirty="0"/>
              <a:t>W dniu 12 marca 2018 roku Burmistrz Nowego Tomyśla podpisał umowę  z firmą G. Tech-Styl  Grażyna Tadla 57-256 Przyłęk, ul. Kamieniecka 14, </a:t>
            </a:r>
            <a:r>
              <a:rPr lang="pl-PL" dirty="0" err="1"/>
              <a:t>Bardo</a:t>
            </a:r>
            <a:r>
              <a:rPr lang="pl-PL" dirty="0"/>
              <a:t> na realizacje przedsięwzięcie pn.: „Rozwój terenów zieleni w Gminie Nowy Tomyśl poprzez tworzenie i odnowienie terenów zieleni w celu poprawy jakości środowiska”</a:t>
            </a:r>
          </a:p>
          <a:p>
            <a:pPr algn="just"/>
            <a:r>
              <a:rPr lang="en-US" dirty="0" err="1"/>
              <a:t>Głównym</a:t>
            </a:r>
            <a:r>
              <a:rPr lang="en-US" dirty="0"/>
              <a:t> </a:t>
            </a:r>
            <a:r>
              <a:rPr lang="en-US" dirty="0" err="1"/>
              <a:t>celem</a:t>
            </a:r>
            <a:r>
              <a:rPr lang="en-US" dirty="0"/>
              <a:t> </a:t>
            </a:r>
            <a:r>
              <a:rPr lang="en-US" dirty="0" err="1"/>
              <a:t>projektu</a:t>
            </a:r>
            <a:r>
              <a:rPr lang="en-US" dirty="0"/>
              <a:t> jest </a:t>
            </a:r>
            <a:r>
              <a:rPr lang="en-US" dirty="0" err="1"/>
              <a:t>poprawa</a:t>
            </a:r>
            <a:r>
              <a:rPr lang="en-US" dirty="0"/>
              <a:t> </a:t>
            </a:r>
            <a:r>
              <a:rPr lang="en-US" dirty="0" err="1"/>
              <a:t>jakości</a:t>
            </a:r>
            <a:r>
              <a:rPr lang="en-US" dirty="0"/>
              <a:t> </a:t>
            </a:r>
            <a:r>
              <a:rPr lang="en-US" dirty="0" err="1"/>
              <a:t>środowiska</a:t>
            </a:r>
            <a:r>
              <a:rPr lang="en-US" dirty="0"/>
              <a:t> </a:t>
            </a:r>
            <a:r>
              <a:rPr lang="en-US" dirty="0" err="1"/>
              <a:t>naturalnego</a:t>
            </a:r>
            <a:r>
              <a:rPr lang="en-US" dirty="0"/>
              <a:t> </a:t>
            </a:r>
            <a:r>
              <a:rPr lang="en-US" dirty="0" err="1"/>
              <a:t>oraz</a:t>
            </a:r>
            <a:r>
              <a:rPr lang="en-US" dirty="0"/>
              <a:t> </a:t>
            </a:r>
            <a:r>
              <a:rPr lang="en-US" dirty="0" err="1"/>
              <a:t>poprawa</a:t>
            </a:r>
            <a:r>
              <a:rPr lang="en-US" dirty="0"/>
              <a:t> </a:t>
            </a:r>
            <a:r>
              <a:rPr lang="en-US" dirty="0" err="1"/>
              <a:t>jakości</a:t>
            </a:r>
            <a:r>
              <a:rPr lang="en-US" dirty="0"/>
              <a:t> </a:t>
            </a:r>
            <a:r>
              <a:rPr lang="en-US" dirty="0" err="1"/>
              <a:t>życia</a:t>
            </a:r>
            <a:r>
              <a:rPr lang="en-US" dirty="0"/>
              <a:t> </a:t>
            </a:r>
            <a:r>
              <a:rPr lang="en-US" dirty="0" err="1"/>
              <a:t>mieszkańców</a:t>
            </a:r>
            <a:r>
              <a:rPr lang="en-US" dirty="0"/>
              <a:t> </a:t>
            </a:r>
            <a:r>
              <a:rPr lang="en-US" dirty="0" err="1"/>
              <a:t>Nowego</a:t>
            </a:r>
            <a:r>
              <a:rPr lang="en-US" dirty="0"/>
              <a:t> </a:t>
            </a:r>
            <a:r>
              <a:rPr lang="en-US" dirty="0" err="1"/>
              <a:t>Tomyśla</a:t>
            </a:r>
            <a:r>
              <a:rPr lang="en-US" dirty="0"/>
              <a:t> </a:t>
            </a:r>
            <a:r>
              <a:rPr lang="en-US" dirty="0" err="1"/>
              <a:t>poprzez</a:t>
            </a:r>
            <a:r>
              <a:rPr lang="en-US" dirty="0"/>
              <a:t> </a:t>
            </a:r>
            <a:r>
              <a:rPr lang="en-US" dirty="0" err="1"/>
              <a:t>odnowienie</a:t>
            </a:r>
            <a:r>
              <a:rPr lang="en-US" dirty="0"/>
              <a:t> </a:t>
            </a:r>
            <a:r>
              <a:rPr lang="en-US" dirty="0" err="1"/>
              <a:t>i</a:t>
            </a:r>
            <a:r>
              <a:rPr lang="en-US" dirty="0"/>
              <a:t> </a:t>
            </a:r>
            <a:r>
              <a:rPr lang="en-US" dirty="0" err="1"/>
              <a:t>tworzenie</a:t>
            </a:r>
            <a:r>
              <a:rPr lang="en-US" dirty="0"/>
              <a:t> </a:t>
            </a:r>
            <a:r>
              <a:rPr lang="en-US" dirty="0" err="1"/>
              <a:t>nowych</a:t>
            </a:r>
            <a:r>
              <a:rPr lang="en-US" dirty="0"/>
              <a:t> </a:t>
            </a:r>
            <a:r>
              <a:rPr lang="en-US" dirty="0" err="1"/>
              <a:t>terenów</a:t>
            </a:r>
            <a:r>
              <a:rPr lang="en-US" dirty="0"/>
              <a:t> </a:t>
            </a:r>
            <a:r>
              <a:rPr lang="en-US" dirty="0" err="1"/>
              <a:t>zieleni</a:t>
            </a:r>
            <a:r>
              <a:rPr lang="en-US" dirty="0"/>
              <a:t> </a:t>
            </a:r>
            <a:r>
              <a:rPr lang="en-US" dirty="0" err="1"/>
              <a:t>miejskiej</a:t>
            </a:r>
            <a:r>
              <a:rPr lang="en-US" dirty="0"/>
              <a:t>. </a:t>
            </a:r>
            <a:endParaRPr lang="pl-PL" dirty="0"/>
          </a:p>
          <a:p>
            <a:pPr algn="just"/>
            <a:r>
              <a:rPr lang="en-US" dirty="0" err="1"/>
              <a:t>Projektem</a:t>
            </a:r>
            <a:r>
              <a:rPr lang="en-US" dirty="0"/>
              <a:t> </a:t>
            </a:r>
            <a:r>
              <a:rPr lang="en-US" dirty="0" err="1"/>
              <a:t>objęty</a:t>
            </a:r>
            <a:r>
              <a:rPr lang="en-US" dirty="0"/>
              <a:t> </a:t>
            </a:r>
            <a:r>
              <a:rPr lang="en-US" dirty="0" err="1"/>
              <a:t>został</a:t>
            </a:r>
            <a:r>
              <a:rPr lang="en-US" dirty="0"/>
              <a:t> Park </a:t>
            </a:r>
            <a:r>
              <a:rPr lang="en-US" dirty="0" err="1"/>
              <a:t>im</a:t>
            </a:r>
            <a:r>
              <a:rPr lang="en-US" dirty="0"/>
              <a:t>. </a:t>
            </a:r>
            <a:r>
              <a:rPr lang="en-US" dirty="0" err="1"/>
              <a:t>Feliksa</a:t>
            </a:r>
            <a:r>
              <a:rPr lang="en-US" dirty="0"/>
              <a:t> </a:t>
            </a:r>
            <a:r>
              <a:rPr lang="en-US" dirty="0" err="1"/>
              <a:t>Szołdrskiego</a:t>
            </a:r>
            <a:r>
              <a:rPr lang="en-US" dirty="0"/>
              <a:t> w </a:t>
            </a:r>
            <a:r>
              <a:rPr lang="en-US" dirty="0" err="1"/>
              <a:t>Nowym</a:t>
            </a:r>
            <a:r>
              <a:rPr lang="en-US" dirty="0"/>
              <a:t> </a:t>
            </a:r>
            <a:r>
              <a:rPr lang="en-US" dirty="0" err="1"/>
              <a:t>Tomyślu</a:t>
            </a:r>
            <a:r>
              <a:rPr lang="en-US" dirty="0"/>
              <a:t> </a:t>
            </a:r>
            <a:r>
              <a:rPr lang="en-US" dirty="0" err="1"/>
              <a:t>oraz</a:t>
            </a:r>
            <a:r>
              <a:rPr lang="en-US" dirty="0"/>
              <a:t> Park </a:t>
            </a:r>
            <a:r>
              <a:rPr lang="en-US" dirty="0" err="1"/>
              <a:t>przy</a:t>
            </a:r>
            <a:r>
              <a:rPr lang="en-US" dirty="0"/>
              <a:t> </a:t>
            </a:r>
            <a:r>
              <a:rPr lang="en-US" dirty="0" err="1"/>
              <a:t>ulicy</a:t>
            </a:r>
            <a:r>
              <a:rPr lang="en-US" dirty="0"/>
              <a:t> </a:t>
            </a:r>
            <a:r>
              <a:rPr lang="en-US" dirty="0" err="1"/>
              <a:t>Stanisława</a:t>
            </a:r>
            <a:r>
              <a:rPr lang="en-US" dirty="0"/>
              <a:t> </a:t>
            </a:r>
            <a:r>
              <a:rPr lang="en-US" dirty="0" err="1"/>
              <a:t>Musiała</a:t>
            </a:r>
            <a:r>
              <a:rPr lang="en-US" dirty="0"/>
              <a:t>. </a:t>
            </a:r>
            <a:endParaRPr lang="pl-PL" dirty="0"/>
          </a:p>
          <a:p>
            <a:pPr algn="just"/>
            <a:r>
              <a:rPr lang="en-US" dirty="0" err="1"/>
              <a:t>Łączna</a:t>
            </a:r>
            <a:r>
              <a:rPr lang="en-US" dirty="0"/>
              <a:t> </a:t>
            </a:r>
            <a:r>
              <a:rPr lang="en-US" dirty="0" err="1"/>
              <a:t>powierzchnia</a:t>
            </a:r>
            <a:r>
              <a:rPr lang="en-US" dirty="0"/>
              <a:t> </a:t>
            </a:r>
            <a:r>
              <a:rPr lang="en-US" dirty="0" err="1"/>
              <a:t>terenów</a:t>
            </a:r>
            <a:r>
              <a:rPr lang="en-US" dirty="0"/>
              <a:t> </a:t>
            </a:r>
            <a:r>
              <a:rPr lang="en-US" dirty="0" err="1"/>
              <a:t>zieleni</a:t>
            </a:r>
            <a:r>
              <a:rPr lang="en-US" dirty="0"/>
              <a:t> </a:t>
            </a:r>
            <a:r>
              <a:rPr lang="en-US" dirty="0" err="1"/>
              <a:t>objętych</a:t>
            </a:r>
            <a:r>
              <a:rPr lang="en-US" dirty="0"/>
              <a:t> </a:t>
            </a:r>
            <a:r>
              <a:rPr lang="en-US" dirty="0" err="1"/>
              <a:t>projektem</a:t>
            </a:r>
            <a:r>
              <a:rPr lang="en-US" dirty="0"/>
              <a:t> to </a:t>
            </a:r>
            <a:r>
              <a:rPr lang="en-US" dirty="0" err="1"/>
              <a:t>ponad</a:t>
            </a:r>
            <a:r>
              <a:rPr lang="en-US" dirty="0"/>
              <a:t> 24 ha.</a:t>
            </a:r>
            <a:br>
              <a:rPr lang="en-US" dirty="0"/>
            </a:br>
            <a:endParaRPr lang="pl-PL" dirty="0"/>
          </a:p>
          <a:p>
            <a:endParaRPr lang="pl-PL" dirty="0"/>
          </a:p>
        </p:txBody>
      </p:sp>
      <p:pic>
        <p:nvPicPr>
          <p:cNvPr id="5" name="Obraz 4">
            <a:extLst>
              <a:ext uri="{FF2B5EF4-FFF2-40B4-BE49-F238E27FC236}">
                <a16:creationId xmlns:a16="http://schemas.microsoft.com/office/drawing/2014/main" id="{1751D995-01E4-4536-9DA2-6B0D2FC2B099}"/>
              </a:ext>
            </a:extLst>
          </p:cNvPr>
          <p:cNvPicPr>
            <a:picLocks noChangeAspect="1"/>
          </p:cNvPicPr>
          <p:nvPr/>
        </p:nvPicPr>
        <p:blipFill>
          <a:blip r:embed="rId2"/>
          <a:stretch>
            <a:fillRect/>
          </a:stretch>
        </p:blipFill>
        <p:spPr>
          <a:xfrm>
            <a:off x="2705530" y="688751"/>
            <a:ext cx="6411826" cy="887033"/>
          </a:xfrm>
          <a:prstGeom prst="rect">
            <a:avLst/>
          </a:prstGeom>
        </p:spPr>
      </p:pic>
    </p:spTree>
    <p:extLst>
      <p:ext uri="{BB962C8B-B14F-4D97-AF65-F5344CB8AC3E}">
        <p14:creationId xmlns:p14="http://schemas.microsoft.com/office/powerpoint/2010/main" val="2367449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772220A-9E81-4A43-AA79-BD4AD4AA0977}"/>
              </a:ext>
            </a:extLst>
          </p:cNvPr>
          <p:cNvSpPr>
            <a:spLocks noGrp="1"/>
          </p:cNvSpPr>
          <p:nvPr>
            <p:ph type="title"/>
          </p:nvPr>
        </p:nvSpPr>
        <p:spPr/>
        <p:txBody>
          <a:bodyPr>
            <a:normAutofit/>
          </a:bodyPr>
          <a:lstStyle/>
          <a:p>
            <a:r>
              <a:rPr lang="pl-PL" dirty="0"/>
              <a:t>Wizualizacje głównych punktów Parku</a:t>
            </a:r>
            <a:br>
              <a:rPr lang="pl-PL" dirty="0"/>
            </a:br>
            <a:r>
              <a:rPr lang="pl-PL" dirty="0"/>
              <a:t>- </a:t>
            </a:r>
            <a:r>
              <a:rPr lang="pl-PL" sz="1800" dirty="0"/>
              <a:t>tężnia solankowa</a:t>
            </a:r>
          </a:p>
        </p:txBody>
      </p:sp>
      <p:pic>
        <p:nvPicPr>
          <p:cNvPr id="7" name="Symbol zastępczy zawartości 6">
            <a:extLst>
              <a:ext uri="{FF2B5EF4-FFF2-40B4-BE49-F238E27FC236}">
                <a16:creationId xmlns:a16="http://schemas.microsoft.com/office/drawing/2014/main" id="{63C6AF7E-E41F-47B8-A97D-16BA13DBAD36}"/>
              </a:ext>
            </a:extLst>
          </p:cNvPr>
          <p:cNvPicPr>
            <a:picLocks noGrp="1" noChangeAspect="1"/>
          </p:cNvPicPr>
          <p:nvPr>
            <p:ph sz="half" idx="1"/>
          </p:nvPr>
        </p:nvPicPr>
        <p:blipFill>
          <a:blip r:embed="rId2"/>
          <a:stretch>
            <a:fillRect/>
          </a:stretch>
        </p:blipFill>
        <p:spPr>
          <a:xfrm>
            <a:off x="2589213" y="2477685"/>
            <a:ext cx="4313237" cy="3090080"/>
          </a:xfrm>
          <a:prstGeom prst="rect">
            <a:avLst/>
          </a:prstGeom>
        </p:spPr>
      </p:pic>
      <p:pic>
        <p:nvPicPr>
          <p:cNvPr id="8" name="Symbol zastępczy zawartości 7">
            <a:extLst>
              <a:ext uri="{FF2B5EF4-FFF2-40B4-BE49-F238E27FC236}">
                <a16:creationId xmlns:a16="http://schemas.microsoft.com/office/drawing/2014/main" id="{293E4268-36C3-4B30-AC7A-D4FA75C0A60A}"/>
              </a:ext>
            </a:extLst>
          </p:cNvPr>
          <p:cNvPicPr>
            <a:picLocks noGrp="1" noChangeAspect="1"/>
          </p:cNvPicPr>
          <p:nvPr>
            <p:ph sz="half" idx="2"/>
          </p:nvPr>
        </p:nvPicPr>
        <p:blipFill>
          <a:blip r:embed="rId3"/>
          <a:stretch>
            <a:fillRect/>
          </a:stretch>
        </p:blipFill>
        <p:spPr>
          <a:xfrm>
            <a:off x="7191375" y="2477685"/>
            <a:ext cx="4313238" cy="3090080"/>
          </a:xfrm>
          <a:prstGeom prst="rect">
            <a:avLst/>
          </a:prstGeom>
        </p:spPr>
      </p:pic>
    </p:spTree>
    <p:extLst>
      <p:ext uri="{BB962C8B-B14F-4D97-AF65-F5344CB8AC3E}">
        <p14:creationId xmlns:p14="http://schemas.microsoft.com/office/powerpoint/2010/main" val="1423826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5AE50D-5F10-4894-AE17-103DCCB2C07E}"/>
              </a:ext>
            </a:extLst>
          </p:cNvPr>
          <p:cNvSpPr>
            <a:spLocks noGrp="1"/>
          </p:cNvSpPr>
          <p:nvPr>
            <p:ph type="title"/>
          </p:nvPr>
        </p:nvSpPr>
        <p:spPr/>
        <p:txBody>
          <a:bodyPr/>
          <a:lstStyle/>
          <a:p>
            <a:r>
              <a:rPr lang="pl-PL" dirty="0"/>
              <a:t>Wizualizacje głównych punktów Parku</a:t>
            </a:r>
            <a:br>
              <a:rPr lang="pl-PL" dirty="0"/>
            </a:br>
            <a:r>
              <a:rPr lang="pl-PL" dirty="0"/>
              <a:t>- </a:t>
            </a:r>
            <a:r>
              <a:rPr lang="pl-PL" sz="1800" dirty="0"/>
              <a:t>tężnia solankowa</a:t>
            </a:r>
            <a:endParaRPr lang="pl-PL" dirty="0"/>
          </a:p>
        </p:txBody>
      </p:sp>
      <p:sp>
        <p:nvSpPr>
          <p:cNvPr id="3" name="Symbol zastępczy zawartości 2">
            <a:extLst>
              <a:ext uri="{FF2B5EF4-FFF2-40B4-BE49-F238E27FC236}">
                <a16:creationId xmlns:a16="http://schemas.microsoft.com/office/drawing/2014/main" id="{3552A27C-0A2C-4035-86FD-479E13EB3C50}"/>
              </a:ext>
            </a:extLst>
          </p:cNvPr>
          <p:cNvSpPr>
            <a:spLocks noGrp="1"/>
          </p:cNvSpPr>
          <p:nvPr>
            <p:ph idx="1"/>
          </p:nvPr>
        </p:nvSpPr>
        <p:spPr/>
        <p:txBody>
          <a:bodyPr/>
          <a:lstStyle/>
          <a:p>
            <a:pPr algn="just"/>
            <a:r>
              <a:rPr lang="pl-PL" dirty="0"/>
              <a:t>Tężnia będzie nasycać przestrzeń znajdującą się w promieniu kilku metrów od słupa tarniny, jodem, bromem, magnezem, sodem, potasem, żelazem i innymi korzystnymi dla zdrowia mikroelementami. </a:t>
            </a:r>
            <a:r>
              <a:rPr lang="pl-PL" dirty="0" err="1"/>
              <a:t>Tężniowy</a:t>
            </a:r>
            <a:r>
              <a:rPr lang="pl-PL" dirty="0"/>
              <a:t> mikroklimat powstanie wskutek ociekania solanki i działania ruchu powietrza. Centralnym elementem tężni będzie kolumna gałązek tarniny na które spływać będzie solanka z kolektora wylewowego.  </a:t>
            </a:r>
          </a:p>
          <a:p>
            <a:pPr algn="just"/>
            <a:r>
              <a:rPr lang="pl-PL" dirty="0"/>
              <a:t>Tężnia  wykonana zostanie z  drewna świerkowego  na planie sześcioboku z kolumną tarniny pośrodku. Połacie dachowe pokryte zostaną gontem bitumicznym. Pomiędzy słupami umieszczonych zostanie 5 ławek, a sama konstrukcja zostanie podświetlona. </a:t>
            </a:r>
          </a:p>
          <a:p>
            <a:pPr marL="0" indent="0" algn="just">
              <a:buNone/>
            </a:pPr>
            <a:r>
              <a:rPr lang="pl-PL" dirty="0"/>
              <a:t> </a:t>
            </a:r>
          </a:p>
          <a:p>
            <a:endParaRPr lang="pl-PL" dirty="0"/>
          </a:p>
        </p:txBody>
      </p:sp>
    </p:spTree>
    <p:extLst>
      <p:ext uri="{BB962C8B-B14F-4D97-AF65-F5344CB8AC3E}">
        <p14:creationId xmlns:p14="http://schemas.microsoft.com/office/powerpoint/2010/main" val="1991958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14965C-8E82-42EA-9415-269A03EF21FB}"/>
              </a:ext>
            </a:extLst>
          </p:cNvPr>
          <p:cNvSpPr>
            <a:spLocks noGrp="1"/>
          </p:cNvSpPr>
          <p:nvPr>
            <p:ph type="title"/>
          </p:nvPr>
        </p:nvSpPr>
        <p:spPr/>
        <p:txBody>
          <a:bodyPr/>
          <a:lstStyle/>
          <a:p>
            <a:r>
              <a:rPr lang="pl-PL" dirty="0"/>
              <a:t>Wizualizacje głównych punktów Parku</a:t>
            </a:r>
            <a:br>
              <a:rPr lang="pl-PL" dirty="0"/>
            </a:br>
            <a:r>
              <a:rPr lang="pl-PL" sz="1800" dirty="0"/>
              <a:t>-wybieg dla psów</a:t>
            </a:r>
          </a:p>
        </p:txBody>
      </p:sp>
      <p:sp>
        <p:nvSpPr>
          <p:cNvPr id="3" name="Symbol zastępczy zawartości 2">
            <a:extLst>
              <a:ext uri="{FF2B5EF4-FFF2-40B4-BE49-F238E27FC236}">
                <a16:creationId xmlns:a16="http://schemas.microsoft.com/office/drawing/2014/main" id="{ACE97601-14E9-4F1B-A5DC-1544771D5B94}"/>
              </a:ext>
            </a:extLst>
          </p:cNvPr>
          <p:cNvSpPr>
            <a:spLocks noGrp="1"/>
          </p:cNvSpPr>
          <p:nvPr>
            <p:ph idx="1"/>
          </p:nvPr>
        </p:nvSpPr>
        <p:spPr/>
        <p:txBody>
          <a:bodyPr/>
          <a:lstStyle/>
          <a:p>
            <a:r>
              <a:rPr lang="pl-PL" dirty="0"/>
              <a:t>W południowo wschodniej części Parku zlokalizowany zostanie ogrodzony wybieg dla psów, pierwszy w gminie Nowy Tomyśl. </a:t>
            </a:r>
          </a:p>
          <a:p>
            <a:endParaRPr lang="pl-PL" dirty="0"/>
          </a:p>
          <a:p>
            <a:endParaRPr lang="pl-PL" dirty="0"/>
          </a:p>
        </p:txBody>
      </p:sp>
      <p:pic>
        <p:nvPicPr>
          <p:cNvPr id="8" name="Obraz 7">
            <a:extLst>
              <a:ext uri="{FF2B5EF4-FFF2-40B4-BE49-F238E27FC236}">
                <a16:creationId xmlns:a16="http://schemas.microsoft.com/office/drawing/2014/main" id="{0C38930C-C864-4D1F-9CFD-9CF2A55E05DD}"/>
              </a:ext>
            </a:extLst>
          </p:cNvPr>
          <p:cNvPicPr>
            <a:picLocks noChangeAspect="1"/>
          </p:cNvPicPr>
          <p:nvPr/>
        </p:nvPicPr>
        <p:blipFill>
          <a:blip r:embed="rId2"/>
          <a:stretch>
            <a:fillRect/>
          </a:stretch>
        </p:blipFill>
        <p:spPr>
          <a:xfrm>
            <a:off x="2871642" y="3080265"/>
            <a:ext cx="7696200" cy="2505075"/>
          </a:xfrm>
          <a:prstGeom prst="rect">
            <a:avLst/>
          </a:prstGeom>
        </p:spPr>
      </p:pic>
    </p:spTree>
    <p:extLst>
      <p:ext uri="{BB962C8B-B14F-4D97-AF65-F5344CB8AC3E}">
        <p14:creationId xmlns:p14="http://schemas.microsoft.com/office/powerpoint/2010/main" val="1823003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1C0D12-D7B2-4492-BEC0-1949E5F575A0}"/>
              </a:ext>
            </a:extLst>
          </p:cNvPr>
          <p:cNvSpPr>
            <a:spLocks noGrp="1"/>
          </p:cNvSpPr>
          <p:nvPr>
            <p:ph type="title"/>
          </p:nvPr>
        </p:nvSpPr>
        <p:spPr/>
        <p:txBody>
          <a:bodyPr/>
          <a:lstStyle/>
          <a:p>
            <a:r>
              <a:rPr lang="pl-PL" dirty="0"/>
              <a:t>Wizualizacje głównych punktów Parku</a:t>
            </a:r>
            <a:br>
              <a:rPr lang="pl-PL" dirty="0"/>
            </a:br>
            <a:r>
              <a:rPr lang="pl-PL" sz="1800" dirty="0"/>
              <a:t>-wejście od strony ul. Tysiąclecia</a:t>
            </a:r>
          </a:p>
        </p:txBody>
      </p:sp>
      <p:pic>
        <p:nvPicPr>
          <p:cNvPr id="7" name="Symbol zastępczy zawartości 6">
            <a:extLst>
              <a:ext uri="{FF2B5EF4-FFF2-40B4-BE49-F238E27FC236}">
                <a16:creationId xmlns:a16="http://schemas.microsoft.com/office/drawing/2014/main" id="{B16F7E09-4B13-45D4-ADC4-9E2ABEED487E}"/>
              </a:ext>
            </a:extLst>
          </p:cNvPr>
          <p:cNvPicPr>
            <a:picLocks noGrp="1" noChangeAspect="1"/>
          </p:cNvPicPr>
          <p:nvPr>
            <p:ph sz="half" idx="1"/>
          </p:nvPr>
        </p:nvPicPr>
        <p:blipFill>
          <a:blip r:embed="rId2"/>
          <a:stretch>
            <a:fillRect/>
          </a:stretch>
        </p:blipFill>
        <p:spPr>
          <a:xfrm>
            <a:off x="2589213" y="2582439"/>
            <a:ext cx="4313237" cy="2864693"/>
          </a:xfrm>
          <a:prstGeom prst="rect">
            <a:avLst/>
          </a:prstGeom>
        </p:spPr>
      </p:pic>
      <p:pic>
        <p:nvPicPr>
          <p:cNvPr id="6" name="Symbol zastępczy zawartości 5">
            <a:extLst>
              <a:ext uri="{FF2B5EF4-FFF2-40B4-BE49-F238E27FC236}">
                <a16:creationId xmlns:a16="http://schemas.microsoft.com/office/drawing/2014/main" id="{6F7B95FF-E9C8-4D17-8BE0-D50FA90A008B}"/>
              </a:ext>
            </a:extLst>
          </p:cNvPr>
          <p:cNvPicPr>
            <a:picLocks noGrp="1" noChangeAspect="1"/>
          </p:cNvPicPr>
          <p:nvPr>
            <p:ph sz="half" idx="2"/>
          </p:nvPr>
        </p:nvPicPr>
        <p:blipFill>
          <a:blip r:embed="rId3"/>
          <a:stretch>
            <a:fillRect/>
          </a:stretch>
        </p:blipFill>
        <p:spPr>
          <a:xfrm>
            <a:off x="7191375" y="2582441"/>
            <a:ext cx="4313238" cy="2864693"/>
          </a:xfrm>
          <a:prstGeom prst="rect">
            <a:avLst/>
          </a:prstGeom>
        </p:spPr>
      </p:pic>
    </p:spTree>
    <p:extLst>
      <p:ext uri="{BB962C8B-B14F-4D97-AF65-F5344CB8AC3E}">
        <p14:creationId xmlns:p14="http://schemas.microsoft.com/office/powerpoint/2010/main" val="3203235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45C20F-FF58-46EE-8396-F390E4131B3C}"/>
              </a:ext>
            </a:extLst>
          </p:cNvPr>
          <p:cNvSpPr>
            <a:spLocks noGrp="1"/>
          </p:cNvSpPr>
          <p:nvPr>
            <p:ph type="title"/>
          </p:nvPr>
        </p:nvSpPr>
        <p:spPr/>
        <p:txBody>
          <a:bodyPr/>
          <a:lstStyle/>
          <a:p>
            <a:r>
              <a:rPr lang="pl-PL" dirty="0"/>
              <a:t>Wizualizacje głównych punktów Parku</a:t>
            </a:r>
            <a:br>
              <a:rPr lang="pl-PL" dirty="0"/>
            </a:br>
            <a:r>
              <a:rPr lang="pl-PL" sz="1800" dirty="0"/>
              <a:t>- ciągi komunikacyjne</a:t>
            </a:r>
          </a:p>
        </p:txBody>
      </p:sp>
      <p:pic>
        <p:nvPicPr>
          <p:cNvPr id="5" name="Symbol zastępczy zawartości 4">
            <a:extLst>
              <a:ext uri="{FF2B5EF4-FFF2-40B4-BE49-F238E27FC236}">
                <a16:creationId xmlns:a16="http://schemas.microsoft.com/office/drawing/2014/main" id="{FB955029-867B-4165-B5D8-817BEFF97186}"/>
              </a:ext>
            </a:extLst>
          </p:cNvPr>
          <p:cNvPicPr>
            <a:picLocks noGrp="1" noChangeAspect="1"/>
          </p:cNvPicPr>
          <p:nvPr>
            <p:ph sz="half" idx="1"/>
          </p:nvPr>
        </p:nvPicPr>
        <p:blipFill>
          <a:blip r:embed="rId2"/>
          <a:stretch>
            <a:fillRect/>
          </a:stretch>
        </p:blipFill>
        <p:spPr>
          <a:xfrm>
            <a:off x="2589213" y="2650921"/>
            <a:ext cx="4313237" cy="2559133"/>
          </a:xfrm>
          <a:prstGeom prst="rect">
            <a:avLst/>
          </a:prstGeom>
        </p:spPr>
      </p:pic>
      <p:pic>
        <p:nvPicPr>
          <p:cNvPr id="6" name="Symbol zastępczy zawartości 5">
            <a:extLst>
              <a:ext uri="{FF2B5EF4-FFF2-40B4-BE49-F238E27FC236}">
                <a16:creationId xmlns:a16="http://schemas.microsoft.com/office/drawing/2014/main" id="{B76C58A6-9954-4C11-B70F-47BA42D5F3E8}"/>
              </a:ext>
            </a:extLst>
          </p:cNvPr>
          <p:cNvPicPr>
            <a:picLocks noGrp="1" noChangeAspect="1"/>
          </p:cNvPicPr>
          <p:nvPr>
            <p:ph sz="half" idx="2"/>
          </p:nvPr>
        </p:nvPicPr>
        <p:blipFill>
          <a:blip r:embed="rId3"/>
          <a:stretch>
            <a:fillRect/>
          </a:stretch>
        </p:blipFill>
        <p:spPr>
          <a:xfrm>
            <a:off x="7191375" y="2650921"/>
            <a:ext cx="4313238" cy="2559133"/>
          </a:xfrm>
          <a:prstGeom prst="rect">
            <a:avLst/>
          </a:prstGeom>
        </p:spPr>
      </p:pic>
    </p:spTree>
    <p:extLst>
      <p:ext uri="{BB962C8B-B14F-4D97-AF65-F5344CB8AC3E}">
        <p14:creationId xmlns:p14="http://schemas.microsoft.com/office/powerpoint/2010/main" val="4072775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22B00A-6A2F-49F3-8ABC-84680ED003AE}"/>
              </a:ext>
            </a:extLst>
          </p:cNvPr>
          <p:cNvSpPr>
            <a:spLocks noGrp="1"/>
          </p:cNvSpPr>
          <p:nvPr>
            <p:ph type="title"/>
          </p:nvPr>
        </p:nvSpPr>
        <p:spPr/>
        <p:txBody>
          <a:bodyPr/>
          <a:lstStyle/>
          <a:p>
            <a:r>
              <a:rPr lang="pl-PL" dirty="0"/>
              <a:t>Wizualizacje głównych punktów Parku</a:t>
            </a:r>
            <a:br>
              <a:rPr lang="pl-PL" dirty="0"/>
            </a:br>
            <a:r>
              <a:rPr lang="pl-PL" dirty="0"/>
              <a:t>- </a:t>
            </a:r>
            <a:r>
              <a:rPr lang="pl-PL" sz="1800" dirty="0"/>
              <a:t>fontanna</a:t>
            </a:r>
          </a:p>
        </p:txBody>
      </p:sp>
      <p:pic>
        <p:nvPicPr>
          <p:cNvPr id="5" name="Symbol zastępczy zawartości 4">
            <a:extLst>
              <a:ext uri="{FF2B5EF4-FFF2-40B4-BE49-F238E27FC236}">
                <a16:creationId xmlns:a16="http://schemas.microsoft.com/office/drawing/2014/main" id="{36641CB2-B5F0-4EE8-8586-E6FCBF381C52}"/>
              </a:ext>
            </a:extLst>
          </p:cNvPr>
          <p:cNvPicPr>
            <a:picLocks noGrp="1" noChangeAspect="1"/>
          </p:cNvPicPr>
          <p:nvPr>
            <p:ph sz="half" idx="1"/>
          </p:nvPr>
        </p:nvPicPr>
        <p:blipFill>
          <a:blip r:embed="rId2"/>
          <a:stretch>
            <a:fillRect/>
          </a:stretch>
        </p:blipFill>
        <p:spPr>
          <a:xfrm>
            <a:off x="2589213" y="2651318"/>
            <a:ext cx="4313237" cy="2742813"/>
          </a:xfrm>
          <a:prstGeom prst="rect">
            <a:avLst/>
          </a:prstGeom>
        </p:spPr>
      </p:pic>
      <p:pic>
        <p:nvPicPr>
          <p:cNvPr id="6" name="Symbol zastępczy zawartości 5">
            <a:extLst>
              <a:ext uri="{FF2B5EF4-FFF2-40B4-BE49-F238E27FC236}">
                <a16:creationId xmlns:a16="http://schemas.microsoft.com/office/drawing/2014/main" id="{2098F47D-5182-4597-8F28-2C338B48A565}"/>
              </a:ext>
            </a:extLst>
          </p:cNvPr>
          <p:cNvPicPr>
            <a:picLocks noGrp="1" noChangeAspect="1"/>
          </p:cNvPicPr>
          <p:nvPr>
            <p:ph sz="half" idx="2"/>
          </p:nvPr>
        </p:nvPicPr>
        <p:blipFill>
          <a:blip r:embed="rId3"/>
          <a:stretch>
            <a:fillRect/>
          </a:stretch>
        </p:blipFill>
        <p:spPr>
          <a:xfrm>
            <a:off x="7191375" y="2651318"/>
            <a:ext cx="4313238" cy="2742813"/>
          </a:xfrm>
          <a:prstGeom prst="rect">
            <a:avLst/>
          </a:prstGeom>
        </p:spPr>
      </p:pic>
    </p:spTree>
    <p:extLst>
      <p:ext uri="{BB962C8B-B14F-4D97-AF65-F5344CB8AC3E}">
        <p14:creationId xmlns:p14="http://schemas.microsoft.com/office/powerpoint/2010/main" val="2087669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55D004-5A9F-4D3D-B849-31B49D098426}"/>
              </a:ext>
            </a:extLst>
          </p:cNvPr>
          <p:cNvSpPr>
            <a:spLocks noGrp="1"/>
          </p:cNvSpPr>
          <p:nvPr>
            <p:ph type="title"/>
          </p:nvPr>
        </p:nvSpPr>
        <p:spPr/>
        <p:txBody>
          <a:bodyPr/>
          <a:lstStyle/>
          <a:p>
            <a:r>
              <a:rPr lang="pl-PL" dirty="0"/>
              <a:t>Wizualizacje głównych punktów Parku</a:t>
            </a:r>
            <a:br>
              <a:rPr lang="pl-PL" dirty="0"/>
            </a:br>
            <a:r>
              <a:rPr lang="pl-PL" dirty="0"/>
              <a:t>-</a:t>
            </a:r>
            <a:r>
              <a:rPr lang="pl-PL" sz="1800" dirty="0"/>
              <a:t>duże litery</a:t>
            </a:r>
          </a:p>
        </p:txBody>
      </p:sp>
      <p:pic>
        <p:nvPicPr>
          <p:cNvPr id="5" name="Symbol zastępczy zawartości 4">
            <a:extLst>
              <a:ext uri="{FF2B5EF4-FFF2-40B4-BE49-F238E27FC236}">
                <a16:creationId xmlns:a16="http://schemas.microsoft.com/office/drawing/2014/main" id="{61020BB1-6125-4BC3-91C8-AD137760E742}"/>
              </a:ext>
            </a:extLst>
          </p:cNvPr>
          <p:cNvPicPr>
            <a:picLocks noGrp="1" noChangeAspect="1"/>
          </p:cNvPicPr>
          <p:nvPr>
            <p:ph sz="half" idx="1"/>
          </p:nvPr>
        </p:nvPicPr>
        <p:blipFill>
          <a:blip r:embed="rId2"/>
          <a:stretch>
            <a:fillRect/>
          </a:stretch>
        </p:blipFill>
        <p:spPr>
          <a:xfrm>
            <a:off x="2589213" y="2560324"/>
            <a:ext cx="4313237" cy="2908927"/>
          </a:xfrm>
          <a:prstGeom prst="rect">
            <a:avLst/>
          </a:prstGeom>
        </p:spPr>
      </p:pic>
      <p:pic>
        <p:nvPicPr>
          <p:cNvPr id="6" name="Symbol zastępczy zawartości 5">
            <a:extLst>
              <a:ext uri="{FF2B5EF4-FFF2-40B4-BE49-F238E27FC236}">
                <a16:creationId xmlns:a16="http://schemas.microsoft.com/office/drawing/2014/main" id="{0854EFA8-C8C7-4D7B-B9C7-1BF2BE433B80}"/>
              </a:ext>
            </a:extLst>
          </p:cNvPr>
          <p:cNvPicPr>
            <a:picLocks noGrp="1" noChangeAspect="1"/>
          </p:cNvPicPr>
          <p:nvPr>
            <p:ph sz="half" idx="2"/>
          </p:nvPr>
        </p:nvPicPr>
        <p:blipFill>
          <a:blip r:embed="rId3"/>
          <a:stretch>
            <a:fillRect/>
          </a:stretch>
        </p:blipFill>
        <p:spPr>
          <a:xfrm>
            <a:off x="7191375" y="2560324"/>
            <a:ext cx="4313238" cy="2908927"/>
          </a:xfrm>
          <a:prstGeom prst="rect">
            <a:avLst/>
          </a:prstGeom>
        </p:spPr>
      </p:pic>
    </p:spTree>
    <p:extLst>
      <p:ext uri="{BB962C8B-B14F-4D97-AF65-F5344CB8AC3E}">
        <p14:creationId xmlns:p14="http://schemas.microsoft.com/office/powerpoint/2010/main" val="1353384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25B525-CDEF-4B1C-834F-85DCE083CF0F}"/>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CCE42702-8E84-4FF8-8DF5-EFB70F3B7127}"/>
              </a:ext>
            </a:extLst>
          </p:cNvPr>
          <p:cNvSpPr>
            <a:spLocks noGrp="1"/>
          </p:cNvSpPr>
          <p:nvPr>
            <p:ph idx="1"/>
          </p:nvPr>
        </p:nvSpPr>
        <p:spPr/>
        <p:txBody>
          <a:bodyPr/>
          <a:lstStyle/>
          <a:p>
            <a:r>
              <a:rPr lang="pl-PL" dirty="0"/>
              <a:t>Gmina na to zadanie pozyskała  dofinansowane w kwocie  3.819.142,10 zł</a:t>
            </a:r>
          </a:p>
          <a:p>
            <a:r>
              <a:rPr lang="pl-PL" b="1" dirty="0"/>
              <a:t>Program:</a:t>
            </a:r>
            <a:r>
              <a:rPr lang="pl-PL" dirty="0"/>
              <a:t> Program Operacyjny Infrastruktura i Środowisko 2014-2020</a:t>
            </a:r>
            <a:br>
              <a:rPr lang="pl-PL" dirty="0"/>
            </a:br>
            <a:r>
              <a:rPr lang="pl-PL" b="1" dirty="0"/>
              <a:t>Priorytet</a:t>
            </a:r>
            <a:r>
              <a:rPr lang="pl-PL" dirty="0"/>
              <a:t>: II Oś priorytetowa: Ochrona środowiska, w tym adaptacja do zmian klimatu</a:t>
            </a:r>
            <a:br>
              <a:rPr lang="pl-PL" dirty="0"/>
            </a:br>
            <a:r>
              <a:rPr lang="pl-PL" b="1" dirty="0"/>
              <a:t>Działanie:</a:t>
            </a:r>
            <a:r>
              <a:rPr lang="pl-PL" dirty="0"/>
              <a:t> 2.5 Poprawa jakości środowiska miejskiego</a:t>
            </a:r>
            <a:br>
              <a:rPr lang="pl-PL" dirty="0"/>
            </a:br>
            <a:r>
              <a:rPr lang="pl-PL" b="1" dirty="0"/>
              <a:t>Fundusz:</a:t>
            </a:r>
            <a:r>
              <a:rPr lang="pl-PL" dirty="0"/>
              <a:t> Fundusz Spójności</a:t>
            </a:r>
          </a:p>
          <a:p>
            <a:r>
              <a:rPr lang="en-US" b="1" dirty="0" err="1"/>
              <a:t>Okres</a:t>
            </a:r>
            <a:r>
              <a:rPr lang="en-US" b="1" dirty="0"/>
              <a:t> </a:t>
            </a:r>
            <a:r>
              <a:rPr lang="pl-PL" b="1" dirty="0"/>
              <a:t> </a:t>
            </a:r>
            <a:r>
              <a:rPr lang="en-US" b="1" dirty="0" err="1"/>
              <a:t>realizacji</a:t>
            </a:r>
            <a:r>
              <a:rPr lang="en-US" b="1" dirty="0"/>
              <a:t> </a:t>
            </a:r>
            <a:r>
              <a:rPr lang="en-US" b="1" dirty="0" err="1"/>
              <a:t>projektu</a:t>
            </a:r>
            <a:r>
              <a:rPr lang="pl-PL" b="1" dirty="0"/>
              <a:t> </a:t>
            </a:r>
            <a:r>
              <a:rPr lang="en-US" b="1" dirty="0"/>
              <a:t>:</a:t>
            </a:r>
            <a:r>
              <a:rPr lang="en-US" dirty="0"/>
              <a:t> </a:t>
            </a:r>
            <a:r>
              <a:rPr lang="pl-PL" dirty="0"/>
              <a:t> rok </a:t>
            </a:r>
            <a:r>
              <a:rPr lang="en-US" dirty="0"/>
              <a:t>2018  </a:t>
            </a:r>
            <a:br>
              <a:rPr lang="en-US" dirty="0"/>
            </a:br>
            <a:r>
              <a:rPr lang="en-US" b="1" dirty="0" err="1"/>
              <a:t>Wartość</a:t>
            </a:r>
            <a:r>
              <a:rPr lang="en-US" b="1" dirty="0"/>
              <a:t> </a:t>
            </a:r>
            <a:r>
              <a:rPr lang="pl-PL" b="1" dirty="0"/>
              <a:t> </a:t>
            </a:r>
            <a:r>
              <a:rPr lang="en-US" b="1" dirty="0" err="1"/>
              <a:t>projektu</a:t>
            </a:r>
            <a:r>
              <a:rPr lang="en-US" b="1" dirty="0"/>
              <a:t>:</a:t>
            </a:r>
            <a:r>
              <a:rPr lang="en-US" dirty="0"/>
              <a:t> </a:t>
            </a:r>
            <a:r>
              <a:rPr lang="pl-PL" dirty="0"/>
              <a:t> </a:t>
            </a:r>
            <a:r>
              <a:rPr lang="en-US" dirty="0"/>
              <a:t>4.493.108,36 </a:t>
            </a:r>
            <a:r>
              <a:rPr lang="en-US" dirty="0" err="1"/>
              <a:t>zł</a:t>
            </a:r>
            <a:r>
              <a:rPr lang="pl-PL" dirty="0"/>
              <a:t>.</a:t>
            </a:r>
          </a:p>
        </p:txBody>
      </p:sp>
      <p:pic>
        <p:nvPicPr>
          <p:cNvPr id="4" name="Obraz 3">
            <a:extLst>
              <a:ext uri="{FF2B5EF4-FFF2-40B4-BE49-F238E27FC236}">
                <a16:creationId xmlns:a16="http://schemas.microsoft.com/office/drawing/2014/main" id="{CA75A0C4-B51B-4923-9AD2-F6B20B7E235A}"/>
              </a:ext>
            </a:extLst>
          </p:cNvPr>
          <p:cNvPicPr>
            <a:picLocks noChangeAspect="1"/>
          </p:cNvPicPr>
          <p:nvPr/>
        </p:nvPicPr>
        <p:blipFill>
          <a:blip r:embed="rId2"/>
          <a:stretch>
            <a:fillRect/>
          </a:stretch>
        </p:blipFill>
        <p:spPr>
          <a:xfrm>
            <a:off x="2663584" y="728513"/>
            <a:ext cx="6411826" cy="887033"/>
          </a:xfrm>
          <a:prstGeom prst="rect">
            <a:avLst/>
          </a:prstGeom>
        </p:spPr>
      </p:pic>
    </p:spTree>
    <p:extLst>
      <p:ext uri="{BB962C8B-B14F-4D97-AF65-F5344CB8AC3E}">
        <p14:creationId xmlns:p14="http://schemas.microsoft.com/office/powerpoint/2010/main" val="162717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38B026-5494-4036-8645-77C25D9A2CC3}"/>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83336E42-D5D2-4CE0-8F96-30BE5903563F}"/>
              </a:ext>
            </a:extLst>
          </p:cNvPr>
          <p:cNvSpPr>
            <a:spLocks noGrp="1"/>
          </p:cNvSpPr>
          <p:nvPr>
            <p:ph idx="1"/>
          </p:nvPr>
        </p:nvSpPr>
        <p:spPr/>
        <p:txBody>
          <a:bodyPr>
            <a:normAutofit fontScale="62500" lnSpcReduction="20000"/>
          </a:bodyPr>
          <a:lstStyle/>
          <a:p>
            <a:pPr algn="just"/>
            <a:r>
              <a:rPr lang="pl-PL" sz="1900" dirty="0"/>
              <a:t>Prace ogólne w parku będą polegały na uporządkowaniu terenu i jego odchwaszczeniu. Wtedy odkryją się miejsca przez lata wyłączone z użytku codziennego, zarośnięte i mocno zdegradowane. </a:t>
            </a:r>
          </a:p>
          <a:p>
            <a:pPr algn="just"/>
            <a:r>
              <a:rPr lang="pl-PL" sz="1900" dirty="0"/>
              <a:t>Usunięte zostaną samosiewy (do 25 cm u podstawy pnia) oraz odrosty drzew.  Wycięciu podlegały będą drzewa chore lub w złym  stanie fitosanitarnym oraz inwazyjne gatunki drzew. </a:t>
            </a:r>
          </a:p>
          <a:p>
            <a:pPr algn="just"/>
            <a:r>
              <a:rPr lang="pl-PL" sz="1900" dirty="0"/>
              <a:t>W pierwszej kolejności odtworzone zostanie runo, tym samym powstanie bioróżnorodność gatunków: począwszy od tradycyjnych trawników ozdobnych, poprzez naturalistyczne założenia łąk kwietnych, aż po różne gatunki roślin zadarniających.</a:t>
            </a:r>
          </a:p>
          <a:p>
            <a:pPr algn="just"/>
            <a:r>
              <a:rPr lang="pl-PL" sz="1900" dirty="0"/>
              <a:t>Nastąpi stworzenie i włączenie do użytku nowych ścieżek, łączących i eksponujących ciekawe miejsca, jednocześnie zachęcając do odkrywania tych miejsc. </a:t>
            </a:r>
          </a:p>
          <a:p>
            <a:pPr algn="just"/>
            <a:r>
              <a:rPr lang="pl-PL" sz="1900" dirty="0"/>
              <a:t>Wykonana zostanie niezbędna melioracja w celu odwodnienia terenu. Zastosowane zostaną   drenaże i sączki. Oczyszczone   istniejące , odtworzone zniszczone oraz wykonane nowe przepusty rowów melioracyjnych na terenie całego parku. </a:t>
            </a:r>
          </a:p>
          <a:p>
            <a:pPr algn="just"/>
            <a:r>
              <a:rPr lang="pl-PL" sz="1900" dirty="0"/>
              <a:t>Przeprowadzona zostanie niwelacja terenu i nawieziony humus wyrównany teren oraz wykonane zostaną skarpy.</a:t>
            </a:r>
          </a:p>
          <a:p>
            <a:pPr algn="just"/>
            <a:r>
              <a:rPr lang="pl-PL" sz="1900" dirty="0"/>
              <a:t>Utworzona zostanie strefa sportu, do której przeniesione zostaną: boisko do koszykówki, piłki plażowej, siłownia zewnętrzna, wybudowany zostanie tor do buli, plac zabaw dla dzieci z funkcjami dla dzieci niepełnosprawnych.</a:t>
            </a:r>
          </a:p>
          <a:p>
            <a:pPr algn="just"/>
            <a:r>
              <a:rPr lang="pl-PL" sz="1900" dirty="0"/>
              <a:t>Docelowo strefa sportu zostanie oświetlona, zamontowany zostanie monitoring oraz podjęte działania zmierzające do adaptacji istniejących w tej części parku obiektów budowlanych lub wybudowanie nowego budynku z przeznaczeniem na małą gastronomię  i węzeł sanitarny.</a:t>
            </a:r>
          </a:p>
          <a:p>
            <a:endParaRPr lang="pl-PL" dirty="0"/>
          </a:p>
        </p:txBody>
      </p:sp>
      <p:pic>
        <p:nvPicPr>
          <p:cNvPr id="4" name="Obraz 3">
            <a:extLst>
              <a:ext uri="{FF2B5EF4-FFF2-40B4-BE49-F238E27FC236}">
                <a16:creationId xmlns:a16="http://schemas.microsoft.com/office/drawing/2014/main" id="{33903335-9375-4C10-863C-DEFA2F478DD7}"/>
              </a:ext>
            </a:extLst>
          </p:cNvPr>
          <p:cNvPicPr>
            <a:picLocks noChangeAspect="1"/>
          </p:cNvPicPr>
          <p:nvPr/>
        </p:nvPicPr>
        <p:blipFill>
          <a:blip r:embed="rId2"/>
          <a:stretch>
            <a:fillRect/>
          </a:stretch>
        </p:blipFill>
        <p:spPr>
          <a:xfrm>
            <a:off x="2663584" y="728513"/>
            <a:ext cx="6411826" cy="887033"/>
          </a:xfrm>
          <a:prstGeom prst="rect">
            <a:avLst/>
          </a:prstGeom>
        </p:spPr>
      </p:pic>
    </p:spTree>
    <p:extLst>
      <p:ext uri="{BB962C8B-B14F-4D97-AF65-F5344CB8AC3E}">
        <p14:creationId xmlns:p14="http://schemas.microsoft.com/office/powerpoint/2010/main" val="314442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E9CDD16-222C-48B2-B2B3-BD6392F7EF67}"/>
              </a:ext>
            </a:extLst>
          </p:cNvPr>
          <p:cNvSpPr>
            <a:spLocks noGrp="1"/>
          </p:cNvSpPr>
          <p:nvPr>
            <p:ph type="title"/>
          </p:nvPr>
        </p:nvSpPr>
        <p:spPr/>
        <p:txBody>
          <a:bodyPr/>
          <a:lstStyle/>
          <a:p>
            <a:r>
              <a:rPr lang="pl-PL" b="1" dirty="0"/>
              <a:t>Podział na strefy Park Feliksa</a:t>
            </a:r>
            <a:endParaRPr lang="pl-PL" dirty="0"/>
          </a:p>
        </p:txBody>
      </p:sp>
      <p:pic>
        <p:nvPicPr>
          <p:cNvPr id="5" name="Symbol zastępczy zawartości 7">
            <a:extLst>
              <a:ext uri="{FF2B5EF4-FFF2-40B4-BE49-F238E27FC236}">
                <a16:creationId xmlns:a16="http://schemas.microsoft.com/office/drawing/2014/main" id="{BDE3C1A6-711F-49CA-BB05-139E26A30A30}"/>
              </a:ext>
            </a:extLst>
          </p:cNvPr>
          <p:cNvPicPr>
            <a:picLocks noGrp="1" noChangeAspect="1"/>
          </p:cNvPicPr>
          <p:nvPr>
            <p:ph idx="1"/>
          </p:nvPr>
        </p:nvPicPr>
        <p:blipFill>
          <a:blip r:embed="rId2"/>
          <a:stretch>
            <a:fillRect/>
          </a:stretch>
        </p:blipFill>
        <p:spPr>
          <a:xfrm>
            <a:off x="4066554" y="2133600"/>
            <a:ext cx="5960717" cy="3778250"/>
          </a:xfrm>
          <a:prstGeom prst="rect">
            <a:avLst/>
          </a:prstGeom>
        </p:spPr>
      </p:pic>
    </p:spTree>
    <p:extLst>
      <p:ext uri="{BB962C8B-B14F-4D97-AF65-F5344CB8AC3E}">
        <p14:creationId xmlns:p14="http://schemas.microsoft.com/office/powerpoint/2010/main" val="1610394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1114DB-7DCF-435D-B6C5-9190264A84F4}"/>
              </a:ext>
            </a:extLst>
          </p:cNvPr>
          <p:cNvSpPr>
            <a:spLocks noGrp="1"/>
          </p:cNvSpPr>
          <p:nvPr>
            <p:ph type="title"/>
          </p:nvPr>
        </p:nvSpPr>
        <p:spPr/>
        <p:txBody>
          <a:bodyPr/>
          <a:lstStyle/>
          <a:p>
            <a:r>
              <a:rPr lang="pl-PL" b="1" dirty="0"/>
              <a:t>Podział na strefy Park Feliksa</a:t>
            </a:r>
            <a:endParaRPr lang="pl-PL" dirty="0"/>
          </a:p>
        </p:txBody>
      </p:sp>
      <p:sp>
        <p:nvSpPr>
          <p:cNvPr id="3" name="Symbol zastępczy zawartości 2">
            <a:extLst>
              <a:ext uri="{FF2B5EF4-FFF2-40B4-BE49-F238E27FC236}">
                <a16:creationId xmlns:a16="http://schemas.microsoft.com/office/drawing/2014/main" id="{BBDE002C-09EC-4798-8A53-AA50BF883A9F}"/>
              </a:ext>
            </a:extLst>
          </p:cNvPr>
          <p:cNvSpPr>
            <a:spLocks noGrp="1"/>
          </p:cNvSpPr>
          <p:nvPr>
            <p:ph idx="1"/>
          </p:nvPr>
        </p:nvSpPr>
        <p:spPr/>
        <p:txBody>
          <a:bodyPr>
            <a:normAutofit fontScale="85000" lnSpcReduction="10000"/>
          </a:bodyPr>
          <a:lstStyle/>
          <a:p>
            <a:pPr algn="just"/>
            <a:r>
              <a:rPr lang="pl-PL" sz="1900" b="1" dirty="0"/>
              <a:t>Strefa A – główna strefa wejściowa </a:t>
            </a:r>
            <a:r>
              <a:rPr lang="pl-PL" sz="1900" dirty="0"/>
              <a:t>- 25 553,7 m2 = 2,55 ha</a:t>
            </a:r>
          </a:p>
          <a:p>
            <a:pPr algn="just"/>
            <a:r>
              <a:rPr lang="pl-PL" sz="1900" b="1" dirty="0"/>
              <a:t>Strefa B – strefa stawów</a:t>
            </a:r>
            <a:r>
              <a:rPr lang="pl-PL" sz="1900" dirty="0"/>
              <a:t> - 16793,6 m2 = 1,67 ha</a:t>
            </a:r>
          </a:p>
          <a:p>
            <a:pPr algn="just"/>
            <a:r>
              <a:rPr lang="pl-PL" sz="1900" b="1" dirty="0"/>
              <a:t>Strefa C – strefa najbliższego otoczenia Ogrodu Zoologicznego </a:t>
            </a:r>
            <a:r>
              <a:rPr lang="pl-PL" sz="1900" dirty="0"/>
              <a:t>- 22 056,7 m2 = 2,2 ha</a:t>
            </a:r>
          </a:p>
          <a:p>
            <a:pPr algn="just"/>
            <a:r>
              <a:rPr lang="pl-PL" sz="1900" b="1" dirty="0"/>
              <a:t>Strefa D – drugie główne wejście od ul. H. Sienkiewicza  </a:t>
            </a:r>
            <a:r>
              <a:rPr lang="pl-PL" sz="1900" dirty="0"/>
              <a:t>- 28 525,4 m2 = 2,85 ha</a:t>
            </a:r>
          </a:p>
          <a:p>
            <a:pPr algn="just"/>
            <a:r>
              <a:rPr lang="pl-PL" sz="1900" b="1" dirty="0"/>
              <a:t>Strefa E – zagajnik świerkowy z przylegającą łąką</a:t>
            </a:r>
            <a:r>
              <a:rPr lang="pl-PL" sz="1900" dirty="0"/>
              <a:t> - 16 014,7 m2 = 1,6 ha</a:t>
            </a:r>
          </a:p>
          <a:p>
            <a:pPr algn="just"/>
            <a:r>
              <a:rPr lang="pl-PL" sz="1900" b="1" dirty="0"/>
              <a:t>Strefa F – teren dawnego cmentarza Ewangelickiego</a:t>
            </a:r>
            <a:r>
              <a:rPr lang="pl-PL" sz="1900" dirty="0"/>
              <a:t>  - 15 359 m2 = 1,53 ha</a:t>
            </a:r>
          </a:p>
          <a:p>
            <a:pPr algn="just"/>
            <a:r>
              <a:rPr lang="pl-PL" sz="1900" b="1" dirty="0"/>
              <a:t>Strefa G – strefa lasów</a:t>
            </a:r>
            <a:r>
              <a:rPr lang="pl-PL" sz="1900" dirty="0"/>
              <a:t>  - 28 439,1 m2 + 10 249,1 m2 = 38 688,2 m2 = 3,87 ha</a:t>
            </a:r>
          </a:p>
          <a:p>
            <a:pPr algn="just"/>
            <a:r>
              <a:rPr lang="pl-PL" sz="1900" b="1" dirty="0"/>
              <a:t>Strefa H – zdegradowane tereny – strefa sportu i rekreacji</a:t>
            </a:r>
            <a:r>
              <a:rPr lang="pl-PL" sz="1900" dirty="0"/>
              <a:t>  - 43 757,5 m2 = 4,36 ha</a:t>
            </a:r>
          </a:p>
          <a:p>
            <a:pPr algn="just"/>
            <a:r>
              <a:rPr lang="pl-PL" sz="1900" b="1" dirty="0"/>
              <a:t>Strefa I – strefa najbliższego otoczenia strzelnicy</a:t>
            </a:r>
            <a:r>
              <a:rPr lang="pl-PL" sz="1900" dirty="0"/>
              <a:t> - 20 917,4 m2 = 2,09 ha</a:t>
            </a:r>
          </a:p>
          <a:p>
            <a:pPr marL="0" indent="0" algn="just">
              <a:buNone/>
            </a:pPr>
            <a:r>
              <a:rPr lang="pl-PL" sz="1900" dirty="0"/>
              <a:t> </a:t>
            </a:r>
          </a:p>
          <a:p>
            <a:pPr algn="just"/>
            <a:r>
              <a:rPr lang="pl-PL" sz="1900" dirty="0"/>
              <a:t>Łącznie zakresem opracowania objętych zostało 22,72 ha  </a:t>
            </a:r>
          </a:p>
          <a:p>
            <a:endParaRPr lang="pl-PL" dirty="0"/>
          </a:p>
        </p:txBody>
      </p:sp>
    </p:spTree>
    <p:extLst>
      <p:ext uri="{BB962C8B-B14F-4D97-AF65-F5344CB8AC3E}">
        <p14:creationId xmlns:p14="http://schemas.microsoft.com/office/powerpoint/2010/main" val="242199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C3F8C1-7B66-405B-AC9D-F2A3518C3EE0}"/>
              </a:ext>
            </a:extLst>
          </p:cNvPr>
          <p:cNvSpPr>
            <a:spLocks noGrp="1"/>
          </p:cNvSpPr>
          <p:nvPr>
            <p:ph type="title"/>
          </p:nvPr>
        </p:nvSpPr>
        <p:spPr/>
        <p:txBody>
          <a:bodyPr/>
          <a:lstStyle/>
          <a:p>
            <a:r>
              <a:rPr lang="pl-PL" dirty="0"/>
              <a:t>Park Feliksa </a:t>
            </a:r>
            <a:r>
              <a:rPr lang="pl-PL" sz="3200" dirty="0"/>
              <a:t>–zakres planowanych prac</a:t>
            </a:r>
          </a:p>
        </p:txBody>
      </p:sp>
      <p:sp>
        <p:nvSpPr>
          <p:cNvPr id="3" name="Symbol zastępczy zawartości 2">
            <a:extLst>
              <a:ext uri="{FF2B5EF4-FFF2-40B4-BE49-F238E27FC236}">
                <a16:creationId xmlns:a16="http://schemas.microsoft.com/office/drawing/2014/main" id="{B644F97C-8E61-47D6-9734-57A2899EF9DE}"/>
              </a:ext>
            </a:extLst>
          </p:cNvPr>
          <p:cNvSpPr>
            <a:spLocks noGrp="1"/>
          </p:cNvSpPr>
          <p:nvPr>
            <p:ph idx="1"/>
          </p:nvPr>
        </p:nvSpPr>
        <p:spPr/>
        <p:txBody>
          <a:bodyPr/>
          <a:lstStyle/>
          <a:p>
            <a:pPr algn="just"/>
            <a:r>
              <a:rPr lang="pl-PL" b="1" dirty="0"/>
              <a:t>Strefa A – główna strefa wejściowa </a:t>
            </a:r>
            <a:r>
              <a:rPr lang="pl-PL" dirty="0"/>
              <a:t> o pow.  2,55 ha. </a:t>
            </a:r>
          </a:p>
          <a:p>
            <a:pPr algn="just"/>
            <a:r>
              <a:rPr lang="pl-PL" dirty="0"/>
              <a:t>Ze względu na charakter miejsca -miejsce imprez masowych konieczne jest zachowanie otwartej przestrzeni. Planuje się stworzenie struktury warstwy krzewów ozdobnych domykających polany w celu uczytelnienia kompozycji, a także dosadzenie roślin o zmiennym kwitnieniu. </a:t>
            </a:r>
          </a:p>
          <a:p>
            <a:pPr algn="just"/>
            <a:r>
              <a:rPr lang="pl-PL" dirty="0"/>
              <a:t>Natomiast od ul. Olchowej nasadzone zostaną krzewy o różnobarwnych liściach, a przy tzw. rondzie krzewy ozdobne i kwitnące. Utworzony zostanie nowy szpaler drzew z platanów .</a:t>
            </a:r>
          </a:p>
          <a:p>
            <a:endParaRPr lang="pl-PL" dirty="0"/>
          </a:p>
        </p:txBody>
      </p:sp>
    </p:spTree>
    <p:extLst>
      <p:ext uri="{BB962C8B-B14F-4D97-AF65-F5344CB8AC3E}">
        <p14:creationId xmlns:p14="http://schemas.microsoft.com/office/powerpoint/2010/main" val="367105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47E93A-62C3-4873-9FEA-3167D4C1E6F6}"/>
              </a:ext>
            </a:extLst>
          </p:cNvPr>
          <p:cNvSpPr>
            <a:spLocks noGrp="1"/>
          </p:cNvSpPr>
          <p:nvPr>
            <p:ph type="title"/>
          </p:nvPr>
        </p:nvSpPr>
        <p:spPr/>
        <p:txBody>
          <a:bodyPr>
            <a:normAutofit/>
          </a:bodyPr>
          <a:lstStyle/>
          <a:p>
            <a:r>
              <a:rPr lang="pl-PL" sz="3200" dirty="0"/>
              <a:t>Park Feliksa –zakres planowanych prac</a:t>
            </a:r>
          </a:p>
        </p:txBody>
      </p:sp>
      <p:sp>
        <p:nvSpPr>
          <p:cNvPr id="3" name="Symbol zastępczy zawartości 2">
            <a:extLst>
              <a:ext uri="{FF2B5EF4-FFF2-40B4-BE49-F238E27FC236}">
                <a16:creationId xmlns:a16="http://schemas.microsoft.com/office/drawing/2014/main" id="{3729C9B4-02FF-4C20-A26D-3F6DB2880700}"/>
              </a:ext>
            </a:extLst>
          </p:cNvPr>
          <p:cNvSpPr>
            <a:spLocks noGrp="1"/>
          </p:cNvSpPr>
          <p:nvPr>
            <p:ph idx="1"/>
          </p:nvPr>
        </p:nvSpPr>
        <p:spPr/>
        <p:txBody>
          <a:bodyPr>
            <a:normAutofit/>
          </a:bodyPr>
          <a:lstStyle/>
          <a:p>
            <a:r>
              <a:rPr lang="pl-PL" b="1" dirty="0"/>
              <a:t>Strefa B – strefa stawów</a:t>
            </a:r>
            <a:r>
              <a:rPr lang="pl-PL" dirty="0"/>
              <a:t> o pow. 1,67 ha </a:t>
            </a:r>
          </a:p>
          <a:p>
            <a:pPr algn="just"/>
            <a:r>
              <a:rPr lang="pl-PL" dirty="0"/>
              <a:t>Wykonane zostanie profilowanie linii stawów w miejscach niezbędnych do uregulowania linii brzegowej, nadając jej czytelnego charakteru, co wpłynie na bezpieczeństwo ludzi i zwierząt oraz zabezpieczy osuwające się skarpy wzdłuż linii brzegowej. </a:t>
            </a:r>
          </a:p>
          <a:p>
            <a:pPr algn="just"/>
            <a:r>
              <a:rPr lang="pl-PL" dirty="0"/>
              <a:t>Dokona się  nowych nasadzeń, między innymi utworzony zostanie park różany, a na stawach wprowadzi się roślinność szuwarową. </a:t>
            </a:r>
          </a:p>
          <a:p>
            <a:pPr marL="0" indent="0">
              <a:buNone/>
            </a:pPr>
            <a:r>
              <a:rPr lang="pl-PL" dirty="0"/>
              <a:t> </a:t>
            </a:r>
          </a:p>
          <a:p>
            <a:endParaRPr lang="pl-PL" dirty="0"/>
          </a:p>
        </p:txBody>
      </p:sp>
    </p:spTree>
    <p:extLst>
      <p:ext uri="{BB962C8B-B14F-4D97-AF65-F5344CB8AC3E}">
        <p14:creationId xmlns:p14="http://schemas.microsoft.com/office/powerpoint/2010/main" val="3613317042"/>
      </p:ext>
    </p:extLst>
  </p:cSld>
  <p:clrMapOvr>
    <a:masterClrMapping/>
  </p:clrMapOvr>
</p:sld>
</file>

<file path=ppt/theme/theme1.xml><?xml version="1.0" encoding="utf-8"?>
<a:theme xmlns:a="http://schemas.openxmlformats.org/drawingml/2006/main" name="Smug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855</TotalTime>
  <Words>1225</Words>
  <Application>Microsoft Office PowerPoint</Application>
  <PresentationFormat>Panoramiczny</PresentationFormat>
  <Paragraphs>115</Paragraphs>
  <Slides>36</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36</vt:i4>
      </vt:variant>
    </vt:vector>
  </HeadingPairs>
  <TitlesOfParts>
    <vt:vector size="40" baseType="lpstr">
      <vt:lpstr>Arial</vt:lpstr>
      <vt:lpstr>Century Gothic</vt:lpstr>
      <vt:lpstr>Wingdings 3</vt:lpstr>
      <vt:lpstr>Smuga</vt:lpstr>
      <vt:lpstr>„Rozwój terenów zieleni w Gminie Nowy Tomyśl poprzez tworzenie i odnowienie  terenów zieleni w celu poprawy jakości środowiska”. – Park Feliksa</vt:lpstr>
      <vt:lpstr>Prezentacja programu PowerPoint</vt:lpstr>
      <vt:lpstr>Prezentacja programu PowerPoint</vt:lpstr>
      <vt:lpstr>Prezentacja programu PowerPoint</vt:lpstr>
      <vt:lpstr>Prezentacja programu PowerPoint</vt:lpstr>
      <vt:lpstr>Podział na strefy Park Feliksa</vt:lpstr>
      <vt:lpstr>Podział na strefy Park Feliksa</vt:lpstr>
      <vt:lpstr>Park Feliksa –zakres planowanych prac</vt:lpstr>
      <vt:lpstr>Park Feliksa –zakres planowanych prac</vt:lpstr>
      <vt:lpstr>Park Feliksa –zakres planowanych prac</vt:lpstr>
      <vt:lpstr>Park Feliksa –zakres planowanych prac</vt:lpstr>
      <vt:lpstr>Park Feliksa –zakres planowanych prac</vt:lpstr>
      <vt:lpstr>Park Feliksa –zakres planowanych prac</vt:lpstr>
      <vt:lpstr>Park Feliksa –zakres planowanych prac</vt:lpstr>
      <vt:lpstr>Park Feliksa –zakres planowanych prac</vt:lpstr>
      <vt:lpstr>Park Feliksa –zakres planowanych prac</vt:lpstr>
      <vt:lpstr>Projekt  Parku Feliksa</vt:lpstr>
      <vt:lpstr>Projekt  Parku Feliksa</vt:lpstr>
      <vt:lpstr>Projekt  Parku Feliksa - strefa sportu</vt:lpstr>
      <vt:lpstr>Wizualizacje głównych punktów Parku - wejście od strony ul. Sienkiewicza (było, jest projektowane)</vt:lpstr>
      <vt:lpstr>Wizualizacje głównych punktów Parku -wzgórze z pergolą (było, jest projektowane) </vt:lpstr>
      <vt:lpstr>Wizualizacje głównych punktów Parku -wzgórze kamienne (było, jest projektowane) </vt:lpstr>
      <vt:lpstr>Wizualizacje głównych punktów Parku - dawny cmentarz ewangelicki</vt:lpstr>
      <vt:lpstr>Prezentacja programu PowerPoint</vt:lpstr>
      <vt:lpstr>Prezentacja programu PowerPoint</vt:lpstr>
      <vt:lpstr>Podział na strefy Park ul. Musiała</vt:lpstr>
      <vt:lpstr>Podział na strefy Park ul. Musiała</vt:lpstr>
      <vt:lpstr>Projekt  Parku przy ul. Musiała</vt:lpstr>
      <vt:lpstr>Projekt  Parku przy ul. Musiała</vt:lpstr>
      <vt:lpstr>Wizualizacje głównych punktów Parku - tężnia solankowa</vt:lpstr>
      <vt:lpstr>Wizualizacje głównych punktów Parku - tężnia solankowa</vt:lpstr>
      <vt:lpstr>Wizualizacje głównych punktów Parku -wybieg dla psów</vt:lpstr>
      <vt:lpstr>Wizualizacje głównych punktów Parku -wejście od strony ul. Tysiąclecia</vt:lpstr>
      <vt:lpstr>Wizualizacje głównych punktów Parku - ciągi komunikacyjne</vt:lpstr>
      <vt:lpstr>Wizualizacje głównych punktów Parku - fontanna</vt:lpstr>
      <vt:lpstr>Wizualizacje głównych punktów Parku -duże litery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Wysoce zjadliwa grypa ptaków H5N8</dc:title>
  <dc:creator>Leszek Gruszkiewicz</dc:creator>
  <cp:lastModifiedBy>Adrianna Zielińska</cp:lastModifiedBy>
  <cp:revision>102</cp:revision>
  <cp:lastPrinted>2018-07-02T07:04:32Z</cp:lastPrinted>
  <dcterms:created xsi:type="dcterms:W3CDTF">2018-06-22T07:15:42Z</dcterms:created>
  <dcterms:modified xsi:type="dcterms:W3CDTF">2018-07-04T06:33:54Z</dcterms:modified>
</cp:coreProperties>
</file>